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1.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p:spPr>
        <p:txBody>
          <a:bodyPr wrap="squar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ICS 2411 Computer Security and Cryptography</a:t>
            </a:r>
            <a:endParaRPr lang="en-US" sz="4450" dirty="0"/>
          </a:p>
        </p:txBody>
      </p:sp>
      <p:sp>
        <p:nvSpPr>
          <p:cNvPr id="4" name="Text 1"/>
          <p:cNvSpPr/>
          <p:nvPr/>
        </p:nvSpPr>
        <p:spPr>
          <a:xfrm>
            <a:off x="6280190" y="3760351"/>
            <a:ext cx="75564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This presentation summarizes key concepts from Chapter 4, focusing on number theory and cryptography. It covers divisibility, modular arithmetic, integer representations, prime numbers, the Euclidean algorithm, congruences, and cryptographic protocols. The goal is to provide a concise overview of these fundamental topics.</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3C3838"/>
            </a:solidFill>
            <a:prstDash val="solid"/>
          </a:ln>
        </p:spPr>
      </p:sp>
      <p:pic>
        <p:nvPicPr>
          <p:cNvPr id="6" name="Image 1" descr="preencoded.png"/>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2192298" cy="396835"/>
          </a:xfrm>
          <a:prstGeom prst="rect">
            <a:avLst/>
          </a:prstGeom>
          <a:noFill/>
        </p:spPr>
        <p:txBody>
          <a:bodyPr wrap="none" lIns="0" tIns="0" rIns="0" bIns="0" rtlCol="0" anchor="t"/>
          <a:lstStyle/>
          <a:p>
            <a:pPr marL="0" indent="0" algn="l">
              <a:lnSpc>
                <a:spcPts val="3100"/>
              </a:lnSpc>
              <a:buNone/>
            </a:pPr>
            <a:r>
              <a:rPr lang="en-US" sz="2200" b="1" kern="0" spc="-36" dirty="0">
                <a:solidFill>
                  <a:srgbClr val="E5E0DF"/>
                </a:solidFill>
                <a:latin typeface="Inter Bold" pitchFamily="34" charset="0"/>
                <a:ea typeface="Inter Bold" pitchFamily="34" charset="-122"/>
                <a:cs typeface="Inter Bold" pitchFamily="34" charset="-120"/>
              </a:rPr>
              <a:t>by Allan Vincent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51898"/>
            <a:ext cx="130428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Remark: Because Zm with the operations of addition and multiplication modulo m satisﬁes the properties listed, Zm with modular addition is said to be a commutative group and Zm with both of these operations is said to be a commutative ring.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6508" y="500301"/>
            <a:ext cx="8325922" cy="568285"/>
          </a:xfrm>
          <a:prstGeom prst="rect">
            <a:avLst/>
          </a:prstGeom>
          <a:noFill/>
        </p:spPr>
        <p:txBody>
          <a:bodyPr wrap="none" lIns="0" tIns="0" rIns="0" bIns="0" rtlCol="0" anchor="t"/>
          <a:lstStyle/>
          <a:p>
            <a:pPr marL="0" indent="0" algn="l">
              <a:lnSpc>
                <a:spcPts val="4450"/>
              </a:lnSpc>
              <a:buNone/>
            </a:pPr>
            <a:r>
              <a:rPr lang="en-US" sz="3550" b="1" kern="0" spc="-107" dirty="0">
                <a:solidFill>
                  <a:srgbClr val="FFFFFF"/>
                </a:solidFill>
                <a:latin typeface="Inter Bold" pitchFamily="34" charset="0"/>
                <a:ea typeface="Inter Bold" pitchFamily="34" charset="-122"/>
                <a:cs typeface="Inter Bold" pitchFamily="34" charset="-120"/>
              </a:rPr>
              <a:t>Integer Representations and Algorithms</a:t>
            </a:r>
            <a:endParaRPr lang="en-US" sz="3550" dirty="0"/>
          </a:p>
        </p:txBody>
      </p:sp>
      <p:sp>
        <p:nvSpPr>
          <p:cNvPr id="3" name="Shape 1"/>
          <p:cNvSpPr/>
          <p:nvPr/>
        </p:nvSpPr>
        <p:spPr>
          <a:xfrm>
            <a:off x="636508" y="1432203"/>
            <a:ext cx="4331256" cy="2517219"/>
          </a:xfrm>
          <a:prstGeom prst="roundRect">
            <a:avLst>
              <a:gd name="adj" fmla="val 3034"/>
            </a:avLst>
          </a:prstGeom>
          <a:solidFill>
            <a:srgbClr val="110080"/>
          </a:solidFill>
          <a:ln w="7620">
            <a:solidFill>
              <a:srgbClr val="2A1999"/>
            </a:solidFill>
            <a:prstDash val="solid"/>
          </a:ln>
        </p:spPr>
      </p:sp>
      <p:sp>
        <p:nvSpPr>
          <p:cNvPr id="4" name="Text 2"/>
          <p:cNvSpPr/>
          <p:nvPr/>
        </p:nvSpPr>
        <p:spPr>
          <a:xfrm>
            <a:off x="825937" y="1621631"/>
            <a:ext cx="2511385" cy="284083"/>
          </a:xfrm>
          <a:prstGeom prst="rect">
            <a:avLst/>
          </a:prstGeom>
          <a:noFill/>
        </p:spPr>
        <p:txBody>
          <a:bodyPr wrap="none" lIns="0" tIns="0" rIns="0" bIns="0" rtlCol="0" anchor="t"/>
          <a:lstStyle/>
          <a:p>
            <a:pPr marL="0" indent="0" algn="l">
              <a:lnSpc>
                <a:spcPts val="2200"/>
              </a:lnSpc>
              <a:buNone/>
            </a:pPr>
            <a:r>
              <a:rPr lang="en-US" sz="1750" b="1" kern="0" spc="-54" dirty="0">
                <a:solidFill>
                  <a:srgbClr val="E5E0DF"/>
                </a:solidFill>
                <a:latin typeface="Inter Bold" pitchFamily="34" charset="0"/>
                <a:ea typeface="Inter Bold" pitchFamily="34" charset="-122"/>
                <a:cs typeface="Inter Bold" pitchFamily="34" charset="-120"/>
              </a:rPr>
              <a:t>Integer Representations</a:t>
            </a:r>
            <a:endParaRPr lang="en-US" sz="1750" dirty="0"/>
          </a:p>
        </p:txBody>
      </p:sp>
      <p:sp>
        <p:nvSpPr>
          <p:cNvPr id="5" name="Text 3"/>
          <p:cNvSpPr/>
          <p:nvPr/>
        </p:nvSpPr>
        <p:spPr>
          <a:xfrm>
            <a:off x="825937" y="2014776"/>
            <a:ext cx="3952399" cy="1454348"/>
          </a:xfrm>
          <a:prstGeom prst="rect">
            <a:avLst/>
          </a:prstGeom>
          <a:noFill/>
        </p:spPr>
        <p:txBody>
          <a:bodyPr wrap="square" lIns="0" tIns="0" rIns="0" bIns="0" rtlCol="0" anchor="t"/>
          <a:lstStyle/>
          <a:p>
            <a:pPr marL="0" indent="0" algn="l">
              <a:lnSpc>
                <a:spcPts val="2250"/>
              </a:lnSpc>
              <a:buNone/>
            </a:pPr>
            <a:r>
              <a:rPr lang="en-US" sz="1400" kern="0" spc="-29" dirty="0">
                <a:solidFill>
                  <a:srgbClr val="E5E0DF"/>
                </a:solidFill>
                <a:latin typeface="Inter" pitchFamily="34" charset="0"/>
                <a:ea typeface="Inter" pitchFamily="34" charset="-122"/>
                <a:cs typeface="Inter" pitchFamily="34" charset="-120"/>
              </a:rPr>
              <a:t>An integer n in base b is represented as n=akbk+ak−1bk−1+⋯+a1b+a0, where aj is a digit between 0 and b−1, and ak≠0. Common bases include binary (base 2), octal (base 8), and hexadecimal (base 16).</a:t>
            </a:r>
            <a:endParaRPr lang="en-US" sz="1400" dirty="0"/>
          </a:p>
        </p:txBody>
      </p:sp>
      <p:sp>
        <p:nvSpPr>
          <p:cNvPr id="6" name="Shape 4"/>
          <p:cNvSpPr/>
          <p:nvPr/>
        </p:nvSpPr>
        <p:spPr>
          <a:xfrm>
            <a:off x="5149572" y="1432203"/>
            <a:ext cx="4331256" cy="2517219"/>
          </a:xfrm>
          <a:prstGeom prst="roundRect">
            <a:avLst>
              <a:gd name="adj" fmla="val 3034"/>
            </a:avLst>
          </a:prstGeom>
          <a:solidFill>
            <a:srgbClr val="110080"/>
          </a:solidFill>
          <a:ln w="7620">
            <a:solidFill>
              <a:srgbClr val="2A1999"/>
            </a:solidFill>
            <a:prstDash val="solid"/>
          </a:ln>
        </p:spPr>
      </p:sp>
      <p:sp>
        <p:nvSpPr>
          <p:cNvPr id="7" name="Text 5"/>
          <p:cNvSpPr/>
          <p:nvPr/>
        </p:nvSpPr>
        <p:spPr>
          <a:xfrm>
            <a:off x="5339001" y="1621631"/>
            <a:ext cx="2273260" cy="284083"/>
          </a:xfrm>
          <a:prstGeom prst="rect">
            <a:avLst/>
          </a:prstGeom>
          <a:noFill/>
        </p:spPr>
        <p:txBody>
          <a:bodyPr wrap="none" lIns="0" tIns="0" rIns="0" bIns="0" rtlCol="0" anchor="t"/>
          <a:lstStyle/>
          <a:p>
            <a:pPr marL="0" indent="0" algn="l">
              <a:lnSpc>
                <a:spcPts val="2200"/>
              </a:lnSpc>
              <a:buNone/>
            </a:pPr>
            <a:r>
              <a:rPr lang="en-US" sz="1750" b="1" kern="0" spc="-54" dirty="0">
                <a:solidFill>
                  <a:srgbClr val="E5E0DF"/>
                </a:solidFill>
                <a:latin typeface="Inter Bold" pitchFamily="34" charset="0"/>
                <a:ea typeface="Inter Bold" pitchFamily="34" charset="-122"/>
                <a:cs typeface="Inter Bold" pitchFamily="34" charset="-120"/>
              </a:rPr>
              <a:t>Base Conversions</a:t>
            </a:r>
            <a:endParaRPr lang="en-US" sz="1750" dirty="0"/>
          </a:p>
        </p:txBody>
      </p:sp>
      <p:sp>
        <p:nvSpPr>
          <p:cNvPr id="8" name="Text 6"/>
          <p:cNvSpPr/>
          <p:nvPr/>
        </p:nvSpPr>
        <p:spPr>
          <a:xfrm>
            <a:off x="5339001" y="2014776"/>
            <a:ext cx="3952399" cy="1454348"/>
          </a:xfrm>
          <a:prstGeom prst="rect">
            <a:avLst/>
          </a:prstGeom>
          <a:noFill/>
        </p:spPr>
        <p:txBody>
          <a:bodyPr wrap="square" lIns="0" tIns="0" rIns="0" bIns="0" rtlCol="0" anchor="t"/>
          <a:lstStyle/>
          <a:p>
            <a:pPr marL="0" indent="0" algn="l">
              <a:lnSpc>
                <a:spcPts val="2250"/>
              </a:lnSpc>
              <a:buNone/>
            </a:pPr>
            <a:r>
              <a:rPr lang="en-US" sz="1400" kern="0" spc="-29" dirty="0">
                <a:solidFill>
                  <a:srgbClr val="E5E0DF"/>
                </a:solidFill>
                <a:latin typeface="Inter" pitchFamily="34" charset="0"/>
                <a:ea typeface="Inter" pitchFamily="34" charset="-122"/>
                <a:cs typeface="Inter" pitchFamily="34" charset="-120"/>
              </a:rPr>
              <a:t>To convert a decimal number to base b, divide the number by b, recording the quotient and remainder. Use the remainder as a digit (starting from the right) and repeat until the quotient becomes zero.</a:t>
            </a:r>
            <a:endParaRPr lang="en-US" sz="1400" dirty="0"/>
          </a:p>
        </p:txBody>
      </p:sp>
      <p:sp>
        <p:nvSpPr>
          <p:cNvPr id="9" name="Shape 7"/>
          <p:cNvSpPr/>
          <p:nvPr/>
        </p:nvSpPr>
        <p:spPr>
          <a:xfrm>
            <a:off x="9662636" y="1432203"/>
            <a:ext cx="4331256" cy="2517219"/>
          </a:xfrm>
          <a:prstGeom prst="roundRect">
            <a:avLst>
              <a:gd name="adj" fmla="val 3034"/>
            </a:avLst>
          </a:prstGeom>
          <a:solidFill>
            <a:srgbClr val="110080"/>
          </a:solidFill>
          <a:ln w="7620">
            <a:solidFill>
              <a:srgbClr val="2A1999"/>
            </a:solidFill>
            <a:prstDash val="solid"/>
          </a:ln>
        </p:spPr>
      </p:sp>
      <p:sp>
        <p:nvSpPr>
          <p:cNvPr id="10" name="Text 8"/>
          <p:cNvSpPr/>
          <p:nvPr/>
        </p:nvSpPr>
        <p:spPr>
          <a:xfrm>
            <a:off x="9852065" y="1621631"/>
            <a:ext cx="3504962" cy="284083"/>
          </a:xfrm>
          <a:prstGeom prst="rect">
            <a:avLst/>
          </a:prstGeom>
          <a:noFill/>
        </p:spPr>
        <p:txBody>
          <a:bodyPr wrap="none" lIns="0" tIns="0" rIns="0" bIns="0" rtlCol="0" anchor="t"/>
          <a:lstStyle/>
          <a:p>
            <a:pPr marL="0" indent="0" algn="l">
              <a:lnSpc>
                <a:spcPts val="2200"/>
              </a:lnSpc>
              <a:buNone/>
            </a:pPr>
            <a:r>
              <a:rPr lang="en-US" sz="1750" b="1" kern="0" spc="-54" dirty="0">
                <a:solidFill>
                  <a:srgbClr val="E5E0DF"/>
                </a:solidFill>
                <a:latin typeface="Inter Bold" pitchFamily="34" charset="0"/>
                <a:ea typeface="Inter Bold" pitchFamily="34" charset="-122"/>
                <a:cs typeface="Inter Bold" pitchFamily="34" charset="-120"/>
              </a:rPr>
              <a:t>Algorithms for Integer Operations</a:t>
            </a:r>
            <a:endParaRPr lang="en-US" sz="1750" dirty="0"/>
          </a:p>
        </p:txBody>
      </p:sp>
      <p:sp>
        <p:nvSpPr>
          <p:cNvPr id="11" name="Text 9"/>
          <p:cNvSpPr/>
          <p:nvPr/>
        </p:nvSpPr>
        <p:spPr>
          <a:xfrm>
            <a:off x="9852065" y="2014776"/>
            <a:ext cx="3952399" cy="1745218"/>
          </a:xfrm>
          <a:prstGeom prst="rect">
            <a:avLst/>
          </a:prstGeom>
          <a:noFill/>
        </p:spPr>
        <p:txBody>
          <a:bodyPr wrap="square" lIns="0" tIns="0" rIns="0" bIns="0" rtlCol="0" anchor="t"/>
          <a:lstStyle/>
          <a:p>
            <a:pPr marL="0" indent="0" algn="l">
              <a:lnSpc>
                <a:spcPts val="2250"/>
              </a:lnSpc>
              <a:buNone/>
            </a:pPr>
            <a:r>
              <a:rPr lang="en-US" sz="1400" kern="0" spc="-29" dirty="0">
                <a:solidFill>
                  <a:srgbClr val="E5E0DF"/>
                </a:solidFill>
                <a:latin typeface="Inter" pitchFamily="34" charset="0"/>
                <a:ea typeface="Inter" pitchFamily="34" charset="-122"/>
                <a:cs typeface="Inter" pitchFamily="34" charset="-120"/>
              </a:rPr>
              <a:t>Addition can be performed by adding pairs of binary digits together with carries. Multiplication involves shifting binary expansions and adding integers. The Euclidean algorithm efficiently finds the greatest common divisor.</a:t>
            </a:r>
            <a:endParaRPr lang="en-US" sz="1400" dirty="0"/>
          </a:p>
        </p:txBody>
      </p:sp>
      <p:pic>
        <p:nvPicPr>
          <p:cNvPr id="12" name="Image 0" descr="preencoded.png"/>
          <p:cNvPicPr>
            <a:picLocks noChangeAspect="1"/>
          </p:cNvPicPr>
          <p:nvPr/>
        </p:nvPicPr>
        <p:blipFill>
          <a:blip r:embed="rId1"/>
          <a:stretch>
            <a:fillRect/>
          </a:stretch>
        </p:blipFill>
        <p:spPr>
          <a:xfrm>
            <a:off x="636508" y="4153972"/>
            <a:ext cx="13357384" cy="1010007"/>
          </a:xfrm>
          <a:prstGeom prst="rect">
            <a:avLst/>
          </a:prstGeom>
        </p:spPr>
      </p:pic>
      <p:pic>
        <p:nvPicPr>
          <p:cNvPr id="13" name="Image 1" descr="preencoded.png"/>
          <p:cNvPicPr>
            <a:picLocks noChangeAspect="1"/>
          </p:cNvPicPr>
          <p:nvPr/>
        </p:nvPicPr>
        <p:blipFill>
          <a:blip r:embed="rId2"/>
          <a:stretch>
            <a:fillRect/>
          </a:stretch>
        </p:blipFill>
        <p:spPr>
          <a:xfrm>
            <a:off x="636508" y="5413891"/>
            <a:ext cx="13357384" cy="1010007"/>
          </a:xfrm>
          <a:prstGeom prst="rect">
            <a:avLst/>
          </a:prstGeom>
        </p:spPr>
      </p:pic>
      <p:pic>
        <p:nvPicPr>
          <p:cNvPr id="14" name="Image 2" descr="preencoded.png"/>
          <p:cNvPicPr>
            <a:picLocks noChangeAspect="1"/>
          </p:cNvPicPr>
          <p:nvPr/>
        </p:nvPicPr>
        <p:blipFill>
          <a:blip r:embed="rId3"/>
          <a:stretch>
            <a:fillRect/>
          </a:stretch>
        </p:blipFill>
        <p:spPr>
          <a:xfrm>
            <a:off x="636508" y="6673810"/>
            <a:ext cx="13357384" cy="10100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24721"/>
            <a:ext cx="3722965" cy="425291"/>
          </a:xfrm>
          <a:prstGeom prst="rect">
            <a:avLst/>
          </a:prstGeom>
          <a:noFill/>
        </p:spPr>
        <p:txBody>
          <a:bodyPr wrap="none" lIns="0" tIns="0" rIns="0" bIns="0" rtlCol="0" anchor="t"/>
          <a:lstStyle/>
          <a:p>
            <a:pPr marL="0" indent="0" algn="l">
              <a:lnSpc>
                <a:spcPts val="3300"/>
              </a:lnSpc>
              <a:buNone/>
            </a:pPr>
            <a:r>
              <a:rPr lang="en-US" sz="2650" b="1" kern="0" spc="-80" dirty="0">
                <a:solidFill>
                  <a:srgbClr val="FFFFFF"/>
                </a:solidFill>
                <a:latin typeface="Inter Bold" pitchFamily="34" charset="0"/>
                <a:ea typeface="Inter Bold" pitchFamily="34" charset="-122"/>
                <a:cs typeface="Inter Bold" pitchFamily="34" charset="-120"/>
              </a:rPr>
              <a:t>ADDITION ALGORITHM </a:t>
            </a:r>
            <a:endParaRPr lang="en-US" sz="2650" dirty="0"/>
          </a:p>
        </p:txBody>
      </p:sp>
      <p:sp>
        <p:nvSpPr>
          <p:cNvPr id="3" name="Text 1"/>
          <p:cNvSpPr/>
          <p:nvPr/>
        </p:nvSpPr>
        <p:spPr>
          <a:xfrm>
            <a:off x="793790" y="1503640"/>
            <a:ext cx="130428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 procedure to perform addition can be based on the usual method for adding numbers with pencil and paper. This method proceeds by adding pairs of binary digits together with carries, when they occur, to compute the sum of two integers. </a:t>
            </a:r>
            <a:endParaRPr lang="en-US" sz="1750" dirty="0"/>
          </a:p>
        </p:txBody>
      </p:sp>
      <p:sp>
        <p:nvSpPr>
          <p:cNvPr id="4" name="Text 2"/>
          <p:cNvSpPr/>
          <p:nvPr/>
        </p:nvSpPr>
        <p:spPr>
          <a:xfrm>
            <a:off x="793790" y="2484596"/>
            <a:ext cx="13042821"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To add a and b, ﬁrst add their rightmost bits. This gives a0 + b0 = c0 ⋅ 2 + s0 , where s0 is the rightmost bit in the binary expansion of a + b and c0 is the carry, which is either 0 or 1. Then add the next pair of bits and the carry, a1 + b1 + c0 = c1 ⋅ 2 + s1 , where s1 is the next bit (from the right) in the binary expansion of a + b, and c1 is the carry. </a:t>
            </a:r>
            <a:endParaRPr lang="en-US" sz="1750" dirty="0"/>
          </a:p>
        </p:txBody>
      </p:sp>
      <p:sp>
        <p:nvSpPr>
          <p:cNvPr id="5" name="Text 3"/>
          <p:cNvSpPr/>
          <p:nvPr/>
        </p:nvSpPr>
        <p:spPr>
          <a:xfrm>
            <a:off x="793790" y="3828455"/>
            <a:ext cx="13042821"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Continue this process, adding the corresponding bits in the two binary expansions and the carry, to determine the next bit from the right in the binary expansion of a + b. At the laststage, add an−1 , bn−1 , and cn−2 to obtain cn−1 ⋅ 2 + sn−1 . The leading bit of the sum is sn = cn−1 . This procedure produces the binary expansion of the sum, namely, a + b = (sn sn−1 sn−2 … s1 s0 )2 . </a:t>
            </a:r>
            <a:endParaRPr lang="en-US" sz="1750" dirty="0"/>
          </a:p>
        </p:txBody>
      </p:sp>
      <p:sp>
        <p:nvSpPr>
          <p:cNvPr id="6" name="Text 4"/>
          <p:cNvSpPr/>
          <p:nvPr/>
        </p:nvSpPr>
        <p:spPr>
          <a:xfrm>
            <a:off x="793790" y="5535216"/>
            <a:ext cx="130428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EXAMPLE How many additions of bits are required to use Algorithm 2 to add two integers with n bits (or less) in their binary representations? </a:t>
            </a:r>
            <a:endParaRPr lang="en-US" sz="1750" dirty="0"/>
          </a:p>
        </p:txBody>
      </p:sp>
      <p:sp>
        <p:nvSpPr>
          <p:cNvPr id="7" name="Text 5"/>
          <p:cNvSpPr/>
          <p:nvPr/>
        </p:nvSpPr>
        <p:spPr>
          <a:xfrm>
            <a:off x="793790" y="6516172"/>
            <a:ext cx="13042821"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Solution: Two integers are added by successively adding pairs of bits and, when it occurs, a carry. Adding each pair of bits and the carry requires two additions of bits. Thus, the total number of additions of bits used is less than twice the number of bits in the expansion. Hence, the number of additions of bits used by Algorithm 2 to add two n-bit integers is 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77547"/>
            <a:ext cx="4845129" cy="425291"/>
          </a:xfrm>
          <a:prstGeom prst="rect">
            <a:avLst/>
          </a:prstGeom>
          <a:noFill/>
        </p:spPr>
        <p:txBody>
          <a:bodyPr wrap="none" lIns="0" tIns="0" rIns="0" bIns="0" rtlCol="0" anchor="t"/>
          <a:lstStyle/>
          <a:p>
            <a:pPr marL="0" indent="0" algn="l">
              <a:lnSpc>
                <a:spcPts val="3300"/>
              </a:lnSpc>
              <a:buNone/>
            </a:pPr>
            <a:r>
              <a:rPr lang="en-US" sz="2650" b="1" kern="0" spc="-80" dirty="0">
                <a:solidFill>
                  <a:srgbClr val="FFFFFF"/>
                </a:solidFill>
                <a:latin typeface="Inter Bold" pitchFamily="34" charset="0"/>
                <a:ea typeface="Inter Bold" pitchFamily="34" charset="-122"/>
                <a:cs typeface="Inter Bold" pitchFamily="34" charset="-120"/>
              </a:rPr>
              <a:t>MULTIPLICATION ALGORITHM </a:t>
            </a:r>
            <a:endParaRPr lang="en-US" sz="2650" dirty="0"/>
          </a:p>
        </p:txBody>
      </p:sp>
      <p:sp>
        <p:nvSpPr>
          <p:cNvPr id="3" name="Text 1"/>
          <p:cNvSpPr/>
          <p:nvPr/>
        </p:nvSpPr>
        <p:spPr>
          <a:xfrm>
            <a:off x="793790" y="3156466"/>
            <a:ext cx="13042821"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Next, consider the multiplication of two n-bit integers a and b. The conventional algorithm (used when multiplying with pencil and paper) works as follows. Using the distributive law, we see that ab = a(b0 20 + b1 21 + ⋯ + bn−1 2n−1 ) = a(b0 20 ) + a(b1 21 ) + ⋯ + a(bn−1 2n−1 ). We can compute ab using this equation. </a:t>
            </a:r>
            <a:endParaRPr lang="en-US" sz="1750" dirty="0"/>
          </a:p>
        </p:txBody>
      </p:sp>
      <p:sp>
        <p:nvSpPr>
          <p:cNvPr id="4" name="Text 2"/>
          <p:cNvSpPr/>
          <p:nvPr/>
        </p:nvSpPr>
        <p:spPr>
          <a:xfrm>
            <a:off x="793790" y="4500324"/>
            <a:ext cx="13042821"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We ﬁrst note that abj = a if bj = 1 and abj = 0 if bj = 0. Each time we multiply a term by 2, we shift its binary expansion one place to the left and add a zero at the tail end of the expansion. Consequently, we can obtain (abj)2j by shifting the binary expansion of abjj places to the left, adding j zero bits at the tail end of this binary expansion. Finally, we obtain ab by adding the n integers abj 2j , j = 0, 1, 2, … , n − 1.</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68084"/>
            <a:ext cx="4826198" cy="425291"/>
          </a:xfrm>
          <a:prstGeom prst="rect">
            <a:avLst/>
          </a:prstGeom>
          <a:noFill/>
        </p:spPr>
        <p:txBody>
          <a:bodyPr wrap="none" lIns="0" tIns="0" rIns="0" bIns="0" rtlCol="0" anchor="t"/>
          <a:lstStyle/>
          <a:p>
            <a:pPr marL="0" indent="0" algn="l">
              <a:lnSpc>
                <a:spcPts val="3300"/>
              </a:lnSpc>
              <a:buNone/>
            </a:pPr>
            <a:r>
              <a:rPr lang="en-US" sz="2650" b="1" kern="0" spc="-80" dirty="0">
                <a:solidFill>
                  <a:srgbClr val="FFFFFF"/>
                </a:solidFill>
                <a:latin typeface="Inter Bold" pitchFamily="34" charset="0"/>
                <a:ea typeface="Inter Bold" pitchFamily="34" charset="-122"/>
                <a:cs typeface="Inter Bold" pitchFamily="34" charset="-120"/>
              </a:rPr>
              <a:t>ALGORITHM FOR div AND mod</a:t>
            </a:r>
            <a:endParaRPr lang="en-US" sz="2650" dirty="0"/>
          </a:p>
        </p:txBody>
      </p:sp>
      <p:sp>
        <p:nvSpPr>
          <p:cNvPr id="3" name="Text 1"/>
          <p:cNvSpPr/>
          <p:nvPr/>
        </p:nvSpPr>
        <p:spPr>
          <a:xfrm>
            <a:off x="793790" y="3647003"/>
            <a:ext cx="130428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 Given integers a and d, d &gt; 0, we can ﬁnd q = a div d and r = a mod d using Algorithm 4. In this brute-force algorithm, when a is positive we subtract d from a as many times as necessary until what is left is less than d. The number of times we perform this subtraction is the quotient and what is left over after all these subtractions is the remainder. Algorithm 4 also covers the case where a is negative. This algorithm ﬁnds the quotient q and remainder r when |a| is divided by d. Then, when a &lt; 0 and r &gt; 0, it uses these to ﬁnd the quotient −(q + 1) and remainder d − r when a is divided by d.</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7829" y="572333"/>
            <a:ext cx="5716191" cy="649843"/>
          </a:xfrm>
          <a:prstGeom prst="rect">
            <a:avLst/>
          </a:prstGeom>
          <a:noFill/>
        </p:spPr>
        <p:txBody>
          <a:bodyPr wrap="none" lIns="0" tIns="0" rIns="0" bIns="0" rtlCol="0" anchor="t"/>
          <a:lstStyle/>
          <a:p>
            <a:pPr marL="0" indent="0" algn="l">
              <a:lnSpc>
                <a:spcPts val="5100"/>
              </a:lnSpc>
              <a:buNone/>
            </a:pPr>
            <a:r>
              <a:rPr lang="en-US" sz="4050" b="1" kern="0" spc="-123" dirty="0">
                <a:solidFill>
                  <a:srgbClr val="FFFFFF"/>
                </a:solidFill>
                <a:latin typeface="Inter Bold" pitchFamily="34" charset="0"/>
                <a:ea typeface="Inter Bold" pitchFamily="34" charset="-122"/>
                <a:cs typeface="Inter Bold" pitchFamily="34" charset="-120"/>
              </a:rPr>
              <a:t>Modular Exponentiation</a:t>
            </a:r>
            <a:endParaRPr lang="en-US" sz="4050" dirty="0"/>
          </a:p>
        </p:txBody>
      </p:sp>
      <p:pic>
        <p:nvPicPr>
          <p:cNvPr id="4" name="Image 1" descr="preencoded.png"/>
          <p:cNvPicPr>
            <a:picLocks noChangeAspect="1"/>
          </p:cNvPicPr>
          <p:nvPr/>
        </p:nvPicPr>
        <p:blipFill>
          <a:blip r:embed="rId2"/>
          <a:stretch>
            <a:fillRect/>
          </a:stretch>
        </p:blipFill>
        <p:spPr>
          <a:xfrm>
            <a:off x="727829" y="1534001"/>
            <a:ext cx="1039773" cy="1530787"/>
          </a:xfrm>
          <a:prstGeom prst="rect">
            <a:avLst/>
          </a:prstGeom>
        </p:spPr>
      </p:pic>
      <p:sp>
        <p:nvSpPr>
          <p:cNvPr id="5" name="Text 1"/>
          <p:cNvSpPr/>
          <p:nvPr/>
        </p:nvSpPr>
        <p:spPr>
          <a:xfrm>
            <a:off x="2079427" y="1741884"/>
            <a:ext cx="2599372" cy="324802"/>
          </a:xfrm>
          <a:prstGeom prst="rect">
            <a:avLst/>
          </a:prstGeom>
          <a:noFill/>
        </p:spPr>
        <p:txBody>
          <a:bodyPr wrap="none" lIns="0" tIns="0" rIns="0" bIns="0" rtlCol="0" anchor="t"/>
          <a:lstStyle/>
          <a:p>
            <a:pPr marL="0" indent="0" algn="l">
              <a:lnSpc>
                <a:spcPts val="2550"/>
              </a:lnSpc>
              <a:buNone/>
            </a:pPr>
            <a:r>
              <a:rPr lang="en-US" sz="2000" b="1" kern="0" spc="-61" dirty="0">
                <a:solidFill>
                  <a:srgbClr val="E5E0DF"/>
                </a:solidFill>
                <a:latin typeface="Inter Bold" pitchFamily="34" charset="0"/>
                <a:ea typeface="Inter Bold" pitchFamily="34" charset="-122"/>
                <a:cs typeface="Inter Bold" pitchFamily="34" charset="-120"/>
              </a:rPr>
              <a:t>Binary Expansion</a:t>
            </a:r>
            <a:endParaRPr lang="en-US" sz="2000" dirty="0"/>
          </a:p>
        </p:txBody>
      </p:sp>
      <p:sp>
        <p:nvSpPr>
          <p:cNvPr id="6" name="Text 2"/>
          <p:cNvSpPr/>
          <p:nvPr/>
        </p:nvSpPr>
        <p:spPr>
          <a:xfrm>
            <a:off x="2079427" y="2191345"/>
            <a:ext cx="6336744" cy="665559"/>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Express n in binary: n=(ak−1ak−2...a1a0)2, which expands as bn=bak−1 2k−1⋅bak−2 2k−2⋯ba1 21⋅ba0 20.</a:t>
            </a:r>
            <a:endParaRPr lang="en-US" sz="1600" dirty="0"/>
          </a:p>
        </p:txBody>
      </p:sp>
      <p:pic>
        <p:nvPicPr>
          <p:cNvPr id="7" name="Image 2" descr="preencoded.png"/>
          <p:cNvPicPr>
            <a:picLocks noChangeAspect="1"/>
          </p:cNvPicPr>
          <p:nvPr/>
        </p:nvPicPr>
        <p:blipFill>
          <a:blip r:embed="rId3"/>
          <a:stretch>
            <a:fillRect/>
          </a:stretch>
        </p:blipFill>
        <p:spPr>
          <a:xfrm>
            <a:off x="727829" y="3064788"/>
            <a:ext cx="1039773" cy="1530787"/>
          </a:xfrm>
          <a:prstGeom prst="rect">
            <a:avLst/>
          </a:prstGeom>
        </p:spPr>
      </p:pic>
      <p:sp>
        <p:nvSpPr>
          <p:cNvPr id="8" name="Text 3"/>
          <p:cNvSpPr/>
          <p:nvPr/>
        </p:nvSpPr>
        <p:spPr>
          <a:xfrm>
            <a:off x="2079427" y="3272671"/>
            <a:ext cx="2599372" cy="324802"/>
          </a:xfrm>
          <a:prstGeom prst="rect">
            <a:avLst/>
          </a:prstGeom>
          <a:noFill/>
        </p:spPr>
        <p:txBody>
          <a:bodyPr wrap="none" lIns="0" tIns="0" rIns="0" bIns="0" rtlCol="0" anchor="t"/>
          <a:lstStyle/>
          <a:p>
            <a:pPr marL="0" indent="0" algn="l">
              <a:lnSpc>
                <a:spcPts val="2550"/>
              </a:lnSpc>
              <a:buNone/>
            </a:pPr>
            <a:r>
              <a:rPr lang="en-US" sz="2000" b="1" kern="0" spc="-61" dirty="0">
                <a:solidFill>
                  <a:srgbClr val="E5E0DF"/>
                </a:solidFill>
                <a:latin typeface="Inter Bold" pitchFamily="34" charset="0"/>
                <a:ea typeface="Inter Bold" pitchFamily="34" charset="-122"/>
                <a:cs typeface="Inter Bold" pitchFamily="34" charset="-120"/>
              </a:rPr>
              <a:t>Successive Squaring</a:t>
            </a:r>
            <a:endParaRPr lang="en-US" sz="2000" dirty="0"/>
          </a:p>
        </p:txBody>
      </p:sp>
      <p:sp>
        <p:nvSpPr>
          <p:cNvPr id="9" name="Text 4"/>
          <p:cNvSpPr/>
          <p:nvPr/>
        </p:nvSpPr>
        <p:spPr>
          <a:xfrm>
            <a:off x="2079427" y="3722132"/>
            <a:ext cx="6336744" cy="665559"/>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Compute powers efficiently using successive squaring: Compute b,b2,b4,b8,... modulo m.</a:t>
            </a:r>
            <a:endParaRPr lang="en-US" sz="1600" dirty="0"/>
          </a:p>
        </p:txBody>
      </p:sp>
      <p:pic>
        <p:nvPicPr>
          <p:cNvPr id="10" name="Image 3" descr="preencoded.png"/>
          <p:cNvPicPr>
            <a:picLocks noChangeAspect="1"/>
          </p:cNvPicPr>
          <p:nvPr/>
        </p:nvPicPr>
        <p:blipFill>
          <a:blip r:embed="rId4"/>
          <a:stretch>
            <a:fillRect/>
          </a:stretch>
        </p:blipFill>
        <p:spPr>
          <a:xfrm>
            <a:off x="727829" y="4595574"/>
            <a:ext cx="1039773" cy="1530787"/>
          </a:xfrm>
          <a:prstGeom prst="rect">
            <a:avLst/>
          </a:prstGeom>
        </p:spPr>
      </p:pic>
      <p:sp>
        <p:nvSpPr>
          <p:cNvPr id="11" name="Text 5"/>
          <p:cNvSpPr/>
          <p:nvPr/>
        </p:nvSpPr>
        <p:spPr>
          <a:xfrm>
            <a:off x="2079427" y="4803458"/>
            <a:ext cx="2599372" cy="324802"/>
          </a:xfrm>
          <a:prstGeom prst="rect">
            <a:avLst/>
          </a:prstGeom>
          <a:noFill/>
        </p:spPr>
        <p:txBody>
          <a:bodyPr wrap="none" lIns="0" tIns="0" rIns="0" bIns="0" rtlCol="0" anchor="t"/>
          <a:lstStyle/>
          <a:p>
            <a:pPr marL="0" indent="0" algn="l">
              <a:lnSpc>
                <a:spcPts val="2550"/>
              </a:lnSpc>
              <a:buNone/>
            </a:pPr>
            <a:r>
              <a:rPr lang="en-US" sz="2000" b="1" kern="0" spc="-61" dirty="0">
                <a:solidFill>
                  <a:srgbClr val="E5E0DF"/>
                </a:solidFill>
                <a:latin typeface="Inter Bold" pitchFamily="34" charset="0"/>
                <a:ea typeface="Inter Bold" pitchFamily="34" charset="-122"/>
                <a:cs typeface="Inter Bold" pitchFamily="34" charset="-120"/>
              </a:rPr>
              <a:t>Multiply Terms</a:t>
            </a:r>
            <a:endParaRPr lang="en-US" sz="2000" dirty="0"/>
          </a:p>
        </p:txBody>
      </p:sp>
      <p:sp>
        <p:nvSpPr>
          <p:cNvPr id="12" name="Text 6"/>
          <p:cNvSpPr/>
          <p:nvPr/>
        </p:nvSpPr>
        <p:spPr>
          <a:xfrm>
            <a:off x="2079427" y="5252918"/>
            <a:ext cx="6336744" cy="665559"/>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Multiply only the necessary terms b2jmod  m where the corresponding aj=1.</a:t>
            </a:r>
            <a:endParaRPr lang="en-US" sz="1600" dirty="0"/>
          </a:p>
        </p:txBody>
      </p:sp>
      <p:pic>
        <p:nvPicPr>
          <p:cNvPr id="13" name="Image 4" descr="preencoded.png"/>
          <p:cNvPicPr>
            <a:picLocks noChangeAspect="1"/>
          </p:cNvPicPr>
          <p:nvPr/>
        </p:nvPicPr>
        <p:blipFill>
          <a:blip r:embed="rId5"/>
          <a:stretch>
            <a:fillRect/>
          </a:stretch>
        </p:blipFill>
        <p:spPr>
          <a:xfrm>
            <a:off x="727829" y="6126361"/>
            <a:ext cx="1039773" cy="1530787"/>
          </a:xfrm>
          <a:prstGeom prst="rect">
            <a:avLst/>
          </a:prstGeom>
        </p:spPr>
      </p:pic>
      <p:sp>
        <p:nvSpPr>
          <p:cNvPr id="14" name="Text 7"/>
          <p:cNvSpPr/>
          <p:nvPr/>
        </p:nvSpPr>
        <p:spPr>
          <a:xfrm>
            <a:off x="2079427" y="6334244"/>
            <a:ext cx="2599372" cy="324802"/>
          </a:xfrm>
          <a:prstGeom prst="rect">
            <a:avLst/>
          </a:prstGeom>
          <a:noFill/>
        </p:spPr>
        <p:txBody>
          <a:bodyPr wrap="none" lIns="0" tIns="0" rIns="0" bIns="0" rtlCol="0" anchor="t"/>
          <a:lstStyle/>
          <a:p>
            <a:pPr marL="0" indent="0" algn="l">
              <a:lnSpc>
                <a:spcPts val="2550"/>
              </a:lnSpc>
              <a:buNone/>
            </a:pPr>
            <a:r>
              <a:rPr lang="en-US" sz="2000" b="1" kern="0" spc="-61" dirty="0">
                <a:solidFill>
                  <a:srgbClr val="E5E0DF"/>
                </a:solidFill>
                <a:latin typeface="Inter Bold" pitchFamily="34" charset="0"/>
                <a:ea typeface="Inter Bold" pitchFamily="34" charset="-122"/>
                <a:cs typeface="Inter Bold" pitchFamily="34" charset="-120"/>
              </a:rPr>
              <a:t>Reduce Modulo m</a:t>
            </a:r>
            <a:endParaRPr lang="en-US" sz="2000" dirty="0"/>
          </a:p>
        </p:txBody>
      </p:sp>
      <p:sp>
        <p:nvSpPr>
          <p:cNvPr id="15" name="Text 8"/>
          <p:cNvSpPr/>
          <p:nvPr/>
        </p:nvSpPr>
        <p:spPr>
          <a:xfrm>
            <a:off x="2079427" y="6783705"/>
            <a:ext cx="6336744" cy="665559"/>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Reduce the result modulo m after each multiplication to keep numbers manageable.</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4828" y="650558"/>
            <a:ext cx="6651308" cy="468630"/>
          </a:xfrm>
          <a:prstGeom prst="rect">
            <a:avLst/>
          </a:prstGeom>
          <a:noFill/>
        </p:spPr>
        <p:txBody>
          <a:bodyPr wrap="none" lIns="0" tIns="0" rIns="0" bIns="0" rtlCol="0" anchor="t"/>
          <a:lstStyle/>
          <a:p>
            <a:pPr marL="0" indent="0" algn="l">
              <a:lnSpc>
                <a:spcPts val="3650"/>
              </a:lnSpc>
              <a:buNone/>
            </a:pPr>
            <a:r>
              <a:rPr lang="en-US" sz="2950" b="1" kern="0" spc="-89" dirty="0">
                <a:solidFill>
                  <a:srgbClr val="FFFFFF"/>
                </a:solidFill>
                <a:latin typeface="Inter Bold" pitchFamily="34" charset="0"/>
                <a:ea typeface="Inter Bold" pitchFamily="34" charset="-122"/>
                <a:cs typeface="Inter Bold" pitchFamily="34" charset="-120"/>
              </a:rPr>
              <a:t>Primes and Greatest Common Divisors</a:t>
            </a:r>
            <a:endParaRPr lang="en-US" sz="2950" dirty="0"/>
          </a:p>
        </p:txBody>
      </p:sp>
      <p:pic>
        <p:nvPicPr>
          <p:cNvPr id="3" name="Image 0" descr="preencoded.png"/>
          <p:cNvPicPr>
            <a:picLocks noChangeAspect="1"/>
          </p:cNvPicPr>
          <p:nvPr/>
        </p:nvPicPr>
        <p:blipFill>
          <a:blip r:embed="rId1"/>
          <a:stretch>
            <a:fillRect/>
          </a:stretch>
        </p:blipFill>
        <p:spPr>
          <a:xfrm>
            <a:off x="524828" y="1419106"/>
            <a:ext cx="374809" cy="374809"/>
          </a:xfrm>
          <a:prstGeom prst="rect">
            <a:avLst/>
          </a:prstGeom>
        </p:spPr>
      </p:pic>
      <p:sp>
        <p:nvSpPr>
          <p:cNvPr id="4" name="Text 1"/>
          <p:cNvSpPr/>
          <p:nvPr/>
        </p:nvSpPr>
        <p:spPr>
          <a:xfrm>
            <a:off x="524828" y="1943814"/>
            <a:ext cx="1874520" cy="234196"/>
          </a:xfrm>
          <a:prstGeom prst="rect">
            <a:avLst/>
          </a:prstGeom>
          <a:noFill/>
        </p:spPr>
        <p:txBody>
          <a:bodyPr wrap="none" lIns="0" tIns="0" rIns="0" bIns="0" rtlCol="0" anchor="t"/>
          <a:lstStyle/>
          <a:p>
            <a:pPr marL="0" indent="0" algn="l">
              <a:lnSpc>
                <a:spcPts val="1800"/>
              </a:lnSpc>
              <a:buNone/>
            </a:pPr>
            <a:r>
              <a:rPr lang="en-US" sz="1450" b="1" kern="0" spc="-44" dirty="0">
                <a:solidFill>
                  <a:srgbClr val="E5E0DF"/>
                </a:solidFill>
                <a:latin typeface="Inter Bold" pitchFamily="34" charset="0"/>
                <a:ea typeface="Inter Bold" pitchFamily="34" charset="-122"/>
                <a:cs typeface="Inter Bold" pitchFamily="34" charset="-120"/>
              </a:rPr>
              <a:t>Primes</a:t>
            </a:r>
            <a:endParaRPr lang="en-US" sz="1450" dirty="0"/>
          </a:p>
        </p:txBody>
      </p:sp>
      <p:sp>
        <p:nvSpPr>
          <p:cNvPr id="5" name="Text 2"/>
          <p:cNvSpPr/>
          <p:nvPr/>
        </p:nvSpPr>
        <p:spPr>
          <a:xfrm>
            <a:off x="524828" y="2267903"/>
            <a:ext cx="4376976" cy="960120"/>
          </a:xfrm>
          <a:prstGeom prst="rect">
            <a:avLst/>
          </a:prstGeom>
          <a:noFill/>
        </p:spPr>
        <p:txBody>
          <a:bodyPr wrap="squar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An integer p greater than 1 is called prime if the only positive factors of p are 1 and p. Every integer greater than 1 can be written uniquely as a prime or as the product of two or more primes.</a:t>
            </a:r>
            <a:endParaRPr lang="en-US" sz="1150" dirty="0"/>
          </a:p>
        </p:txBody>
      </p:sp>
      <p:pic>
        <p:nvPicPr>
          <p:cNvPr id="6" name="Image 1" descr="preencoded.png"/>
          <p:cNvPicPr>
            <a:picLocks noChangeAspect="1"/>
          </p:cNvPicPr>
          <p:nvPr/>
        </p:nvPicPr>
        <p:blipFill>
          <a:blip r:embed="rId2"/>
          <a:stretch>
            <a:fillRect/>
          </a:stretch>
        </p:blipFill>
        <p:spPr>
          <a:xfrm>
            <a:off x="5126712" y="1419106"/>
            <a:ext cx="374809" cy="374809"/>
          </a:xfrm>
          <a:prstGeom prst="rect">
            <a:avLst/>
          </a:prstGeom>
        </p:spPr>
      </p:pic>
      <p:sp>
        <p:nvSpPr>
          <p:cNvPr id="7" name="Text 3"/>
          <p:cNvSpPr/>
          <p:nvPr/>
        </p:nvSpPr>
        <p:spPr>
          <a:xfrm>
            <a:off x="5126712" y="1943814"/>
            <a:ext cx="1874520" cy="234196"/>
          </a:xfrm>
          <a:prstGeom prst="rect">
            <a:avLst/>
          </a:prstGeom>
          <a:noFill/>
        </p:spPr>
        <p:txBody>
          <a:bodyPr wrap="none" lIns="0" tIns="0" rIns="0" bIns="0" rtlCol="0" anchor="t"/>
          <a:lstStyle/>
          <a:p>
            <a:pPr marL="0" indent="0" algn="l">
              <a:lnSpc>
                <a:spcPts val="1800"/>
              </a:lnSpc>
              <a:buNone/>
            </a:pPr>
            <a:r>
              <a:rPr lang="en-US" sz="1450" b="1" kern="0" spc="-44" dirty="0">
                <a:solidFill>
                  <a:srgbClr val="E5E0DF"/>
                </a:solidFill>
                <a:latin typeface="Inter Bold" pitchFamily="34" charset="0"/>
                <a:ea typeface="Inter Bold" pitchFamily="34" charset="-122"/>
                <a:cs typeface="Inter Bold" pitchFamily="34" charset="-120"/>
              </a:rPr>
              <a:t>Trial Division</a:t>
            </a:r>
            <a:endParaRPr lang="en-US" sz="1450" dirty="0"/>
          </a:p>
        </p:txBody>
      </p:sp>
      <p:sp>
        <p:nvSpPr>
          <p:cNvPr id="8" name="Text 4"/>
          <p:cNvSpPr/>
          <p:nvPr/>
        </p:nvSpPr>
        <p:spPr>
          <a:xfrm>
            <a:off x="5126712" y="2267903"/>
            <a:ext cx="4376976" cy="720090"/>
          </a:xfrm>
          <a:prstGeom prst="rect">
            <a:avLst/>
          </a:prstGeom>
          <a:noFill/>
        </p:spPr>
        <p:txBody>
          <a:bodyPr wrap="squar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If n is a composite integer, then n has a prime divisor less than or equal to √n. An integer is prime if it is not divisible by any prime less than or equal to its square root.</a:t>
            </a:r>
            <a:endParaRPr lang="en-US" sz="1150" dirty="0"/>
          </a:p>
        </p:txBody>
      </p:sp>
      <p:pic>
        <p:nvPicPr>
          <p:cNvPr id="9" name="Image 2" descr="preencoded.png"/>
          <p:cNvPicPr>
            <a:picLocks noChangeAspect="1"/>
          </p:cNvPicPr>
          <p:nvPr/>
        </p:nvPicPr>
        <p:blipFill>
          <a:blip r:embed="rId3"/>
          <a:stretch>
            <a:fillRect/>
          </a:stretch>
        </p:blipFill>
        <p:spPr>
          <a:xfrm>
            <a:off x="9728597" y="1419106"/>
            <a:ext cx="374809" cy="374809"/>
          </a:xfrm>
          <a:prstGeom prst="rect">
            <a:avLst/>
          </a:prstGeom>
        </p:spPr>
      </p:pic>
      <p:sp>
        <p:nvSpPr>
          <p:cNvPr id="10" name="Text 5"/>
          <p:cNvSpPr/>
          <p:nvPr/>
        </p:nvSpPr>
        <p:spPr>
          <a:xfrm>
            <a:off x="9728597" y="1943814"/>
            <a:ext cx="2318147" cy="234196"/>
          </a:xfrm>
          <a:prstGeom prst="rect">
            <a:avLst/>
          </a:prstGeom>
          <a:noFill/>
        </p:spPr>
        <p:txBody>
          <a:bodyPr wrap="none" lIns="0" tIns="0" rIns="0" bIns="0" rtlCol="0" anchor="t"/>
          <a:lstStyle/>
          <a:p>
            <a:pPr marL="0" indent="0" algn="l">
              <a:lnSpc>
                <a:spcPts val="1800"/>
              </a:lnSpc>
              <a:buNone/>
            </a:pPr>
            <a:r>
              <a:rPr lang="en-US" sz="1450" b="1" kern="0" spc="-44" dirty="0">
                <a:solidFill>
                  <a:srgbClr val="E5E0DF"/>
                </a:solidFill>
                <a:latin typeface="Inter Bold" pitchFamily="34" charset="0"/>
                <a:ea typeface="Inter Bold" pitchFamily="34" charset="-122"/>
                <a:cs typeface="Inter Bold" pitchFamily="34" charset="-120"/>
              </a:rPr>
              <a:t>Greatest Common Divisors</a:t>
            </a:r>
            <a:endParaRPr lang="en-US" sz="1450" dirty="0"/>
          </a:p>
        </p:txBody>
      </p:sp>
      <p:sp>
        <p:nvSpPr>
          <p:cNvPr id="11" name="Text 6"/>
          <p:cNvSpPr/>
          <p:nvPr/>
        </p:nvSpPr>
        <p:spPr>
          <a:xfrm>
            <a:off x="9728597" y="2267903"/>
            <a:ext cx="4376976" cy="720090"/>
          </a:xfrm>
          <a:prstGeom prst="rect">
            <a:avLst/>
          </a:prstGeom>
          <a:noFill/>
        </p:spPr>
        <p:txBody>
          <a:bodyPr wrap="squar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The largest integer that divides both of two integers is called the greatest common divisor of these integers. The integers a and b are relatively prime if their greatest common divisor is 1.</a:t>
            </a:r>
            <a:endParaRPr lang="en-US" sz="1150" dirty="0"/>
          </a:p>
        </p:txBody>
      </p:sp>
      <p:pic>
        <p:nvPicPr>
          <p:cNvPr id="12" name="Image 3" descr="preencoded.png"/>
          <p:cNvPicPr>
            <a:picLocks noChangeAspect="1"/>
          </p:cNvPicPr>
          <p:nvPr/>
        </p:nvPicPr>
        <p:blipFill>
          <a:blip r:embed="rId4"/>
          <a:stretch>
            <a:fillRect/>
          </a:stretch>
        </p:blipFill>
        <p:spPr>
          <a:xfrm>
            <a:off x="524828" y="3396734"/>
            <a:ext cx="13580745" cy="835462"/>
          </a:xfrm>
          <a:prstGeom prst="rect">
            <a:avLst/>
          </a:prstGeom>
        </p:spPr>
      </p:pic>
      <p:sp>
        <p:nvSpPr>
          <p:cNvPr id="13" name="Text 7"/>
          <p:cNvSpPr/>
          <p:nvPr/>
        </p:nvSpPr>
        <p:spPr>
          <a:xfrm>
            <a:off x="524828" y="4438293"/>
            <a:ext cx="13580745" cy="240030"/>
          </a:xfrm>
          <a:prstGeom prst="rect">
            <a:avLst/>
          </a:prstGeom>
          <a:noFill/>
        </p:spPr>
        <p:txBody>
          <a:bodyPr wrap="non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Trial Division In cryptology, large primes are used in some methods for making messages secret. One procedure for showing that an integer is prime is based on the following observation.</a:t>
            </a:r>
            <a:endParaRPr lang="en-US" sz="1150" dirty="0"/>
          </a:p>
        </p:txBody>
      </p:sp>
      <p:pic>
        <p:nvPicPr>
          <p:cNvPr id="14" name="Image 4" descr="preencoded.png"/>
          <p:cNvPicPr>
            <a:picLocks noChangeAspect="1"/>
          </p:cNvPicPr>
          <p:nvPr/>
        </p:nvPicPr>
        <p:blipFill>
          <a:blip r:embed="rId5"/>
          <a:stretch>
            <a:fillRect/>
          </a:stretch>
        </p:blipFill>
        <p:spPr>
          <a:xfrm>
            <a:off x="524828" y="4847034"/>
            <a:ext cx="13580745" cy="835462"/>
          </a:xfrm>
          <a:prstGeom prst="rect">
            <a:avLst/>
          </a:prstGeom>
        </p:spPr>
      </p:pic>
      <p:sp>
        <p:nvSpPr>
          <p:cNvPr id="15" name="Text 8"/>
          <p:cNvSpPr/>
          <p:nvPr/>
        </p:nvSpPr>
        <p:spPr>
          <a:xfrm>
            <a:off x="524828" y="5888593"/>
            <a:ext cx="13580745" cy="240030"/>
          </a:xfrm>
          <a:prstGeom prst="rect">
            <a:avLst/>
          </a:prstGeom>
          <a:noFill/>
        </p:spPr>
        <p:txBody>
          <a:bodyPr wrap="non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Least common Multiple Prime factorizations can also be used to ﬁnd the least common multiple of two integers. </a:t>
            </a:r>
            <a:endParaRPr lang="en-US" sz="1150" dirty="0"/>
          </a:p>
        </p:txBody>
      </p:sp>
      <p:sp>
        <p:nvSpPr>
          <p:cNvPr id="16" name="Text 9"/>
          <p:cNvSpPr/>
          <p:nvPr/>
        </p:nvSpPr>
        <p:spPr>
          <a:xfrm>
            <a:off x="524828" y="6297335"/>
            <a:ext cx="13580745" cy="240030"/>
          </a:xfrm>
          <a:prstGeom prst="rect">
            <a:avLst/>
          </a:prstGeom>
          <a:noFill/>
        </p:spPr>
        <p:txBody>
          <a:bodyPr wrap="none" lIns="0" tIns="0" rIns="0" bIns="0" rtlCol="0" anchor="t"/>
          <a:lstStyle/>
          <a:p>
            <a:pPr marL="0" indent="0" algn="l">
              <a:lnSpc>
                <a:spcPts val="1850"/>
              </a:lnSpc>
              <a:buNone/>
            </a:pPr>
            <a:r>
              <a:rPr lang="en-US" sz="1150" kern="0" spc="-24" dirty="0">
                <a:solidFill>
                  <a:srgbClr val="E5E0DF"/>
                </a:solidFill>
                <a:latin typeface="Inter" pitchFamily="34" charset="0"/>
                <a:ea typeface="Inter" pitchFamily="34" charset="-122"/>
                <a:cs typeface="Inter" pitchFamily="34" charset="-120"/>
              </a:rPr>
              <a:t>Deﬁnition 4: The least common multiple of the positive integers a and b is the smallest positive integer that is divisible by both a and b. The least common multiple of a and b is denoted by lcm(a, b).</a:t>
            </a:r>
            <a:endParaRPr lang="en-US" sz="1150" dirty="0"/>
          </a:p>
        </p:txBody>
      </p:sp>
      <p:pic>
        <p:nvPicPr>
          <p:cNvPr id="17" name="Image 5" descr="preencoded.png"/>
          <p:cNvPicPr>
            <a:picLocks noChangeAspect="1"/>
          </p:cNvPicPr>
          <p:nvPr/>
        </p:nvPicPr>
        <p:blipFill>
          <a:blip r:embed="rId6"/>
          <a:stretch>
            <a:fillRect/>
          </a:stretch>
        </p:blipFill>
        <p:spPr>
          <a:xfrm>
            <a:off x="524828" y="6706076"/>
            <a:ext cx="13580745" cy="8354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51898"/>
            <a:ext cx="130428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THEOREM 1: THE FUNDAMENTAL THEOREM OF ARITHMETIC Every integer greater than 1 can be written uniquely as a prime or as the product of two or more primes, where the prime factors are written in order of nondecreasing size.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56140"/>
            <a:ext cx="13042821"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THEOREM 2: If n is a composite integer, then n has a prime divisor less than or equal to √n. Proof: If n is composite, by the deﬁnition of a composite integer, we know that it has a factor a with 1 &lt; a &lt; n. Hence, by the deﬁnition of a factor of a positive integer, we have ab, where b is a positive integer greater than 1. We will show that a ≤ √n or b ≤ √n. If a &gt; √n and b &gt; √n, then ab &gt; √n ⋅ √n = n, which is a contradiction. </a:t>
            </a:r>
            <a:endParaRPr lang="en-US" sz="1750" dirty="0"/>
          </a:p>
        </p:txBody>
      </p:sp>
      <p:sp>
        <p:nvSpPr>
          <p:cNvPr id="3" name="Text 1"/>
          <p:cNvSpPr/>
          <p:nvPr/>
        </p:nvSpPr>
        <p:spPr>
          <a:xfrm>
            <a:off x="793790" y="4162901"/>
            <a:ext cx="130428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Consequently, a ≤ √n or b ≤ √n. Because both a and b are divisors of n, we see that n has a positive divisor not exceeding √n. This divisor is either prime or, by the fundamental theorem of arithmetic, Has a prime divisor less than itself. In either case, n has a prime divisor less than or equal to √n. From Theorem 2, it follows that an integer is prime if it is not divisible by any prime less than or equal to its square root. This leads to the brute-force algorithm known as trial division. To use trial division we divide n by all primes 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026093"/>
            <a:ext cx="13042821" cy="217741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least common multiple exists because the set of integers divisible by both a and b is nonempty (because ab belongs to this set, for instance), and every nonempty set of positive integers has a least element (by the well-ordering property). Suppose that the prime factorizations of a and b are as before. Then the least common multiple of a and b is given by max(a1 , b1 ) max(a2 , b2 ) p2 ⋯ pnmax(an , bn ) , lcm(a, b) = p1 where max(x, y) denotes the maximum of the two numbers x and y. This formula is valid because a common multiple of a and b has at least max(ai , bi ) factors of pi in its prime factorization, and the least common multiple has no other prime factors besides those in a and b.</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5686" y="570190"/>
            <a:ext cx="8206026" cy="647938"/>
          </a:xfrm>
          <a:prstGeom prst="rect">
            <a:avLst/>
          </a:prstGeom>
          <a:noFill/>
        </p:spPr>
        <p:txBody>
          <a:bodyPr wrap="none" lIns="0" tIns="0" rIns="0" bIns="0" rtlCol="0" anchor="t"/>
          <a:lstStyle/>
          <a:p>
            <a:pPr marL="0" indent="0" algn="l">
              <a:lnSpc>
                <a:spcPts val="5100"/>
              </a:lnSpc>
              <a:buNone/>
            </a:pPr>
            <a:r>
              <a:rPr lang="en-US" sz="4050" b="1" kern="0" spc="-122" dirty="0">
                <a:solidFill>
                  <a:srgbClr val="FFFFFF"/>
                </a:solidFill>
                <a:latin typeface="Inter Bold" pitchFamily="34" charset="0"/>
                <a:ea typeface="Inter Bold" pitchFamily="34" charset="-122"/>
                <a:cs typeface="Inter Bold" pitchFamily="34" charset="-120"/>
              </a:rPr>
              <a:t>Divisibility and Modular Arithmetic</a:t>
            </a:r>
            <a:endParaRPr lang="en-US" sz="4050" dirty="0"/>
          </a:p>
        </p:txBody>
      </p:sp>
      <p:sp>
        <p:nvSpPr>
          <p:cNvPr id="3" name="Text 1"/>
          <p:cNvSpPr/>
          <p:nvPr/>
        </p:nvSpPr>
        <p:spPr>
          <a:xfrm>
            <a:off x="725686" y="1529120"/>
            <a:ext cx="2591753" cy="323969"/>
          </a:xfrm>
          <a:prstGeom prst="rect">
            <a:avLst/>
          </a:prstGeom>
          <a:noFill/>
        </p:spPr>
        <p:txBody>
          <a:bodyPr wrap="none" lIns="0" tIns="0" rIns="0" bIns="0" rtlCol="0" anchor="t"/>
          <a:lstStyle/>
          <a:p>
            <a:pPr marL="0" indent="0" algn="l">
              <a:lnSpc>
                <a:spcPts val="2550"/>
              </a:lnSpc>
              <a:buNone/>
            </a:pPr>
            <a:r>
              <a:rPr lang="en-US" sz="2000" b="1" kern="0" spc="-61" dirty="0">
                <a:solidFill>
                  <a:srgbClr val="FFFFFF"/>
                </a:solidFill>
                <a:latin typeface="Inter Bold" pitchFamily="34" charset="0"/>
                <a:ea typeface="Inter Bold" pitchFamily="34" charset="-122"/>
                <a:cs typeface="Inter Bold" pitchFamily="34" charset="-120"/>
              </a:rPr>
              <a:t>Divisibility</a:t>
            </a:r>
            <a:endParaRPr lang="en-US" sz="2000" dirty="0"/>
          </a:p>
        </p:txBody>
      </p:sp>
      <p:sp>
        <p:nvSpPr>
          <p:cNvPr id="4" name="Text 2"/>
          <p:cNvSpPr/>
          <p:nvPr/>
        </p:nvSpPr>
        <p:spPr>
          <a:xfrm>
            <a:off x="725686" y="2164080"/>
            <a:ext cx="13179028" cy="663178"/>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An integer a divides b (denoted a∣b) if there exists an integer c such that b=ac. For example, 3∣12 since 12/3=4. The number of positive integers ≤ n that are divisible by d is ⌊n/d⌋.</a:t>
            </a:r>
            <a:endParaRPr lang="en-US" sz="1600" dirty="0"/>
          </a:p>
        </p:txBody>
      </p:sp>
      <p:sp>
        <p:nvSpPr>
          <p:cNvPr id="5" name="Text 3"/>
          <p:cNvSpPr/>
          <p:nvPr/>
        </p:nvSpPr>
        <p:spPr>
          <a:xfrm>
            <a:off x="725686" y="3060502"/>
            <a:ext cx="13179028" cy="331589"/>
          </a:xfrm>
          <a:prstGeom prst="rect">
            <a:avLst/>
          </a:prstGeom>
          <a:noFill/>
        </p:spPr>
        <p:txBody>
          <a:bodyPr wrap="none" lIns="0" tIns="0" rIns="0" bIns="0" rtlCol="0" anchor="t"/>
          <a:lstStyle/>
          <a:p>
            <a:pPr marL="342900" indent="-342900" algn="l">
              <a:lnSpc>
                <a:spcPts val="2600"/>
              </a:lnSpc>
              <a:buSzPct val="100000"/>
              <a:buChar char="•"/>
            </a:pPr>
            <a:r>
              <a:rPr lang="en-US" sz="1600" kern="0" spc="-33" dirty="0">
                <a:solidFill>
                  <a:srgbClr val="E5E0DF"/>
                </a:solidFill>
                <a:latin typeface="Inter" pitchFamily="34" charset="0"/>
                <a:ea typeface="Inter" pitchFamily="34" charset="-122"/>
                <a:cs typeface="Inter" pitchFamily="34" charset="-120"/>
              </a:rPr>
              <a:t>If a∣b and a∣c, then a∣(b+c)</a:t>
            </a:r>
            <a:endParaRPr lang="en-US" sz="1600" dirty="0"/>
          </a:p>
        </p:txBody>
      </p:sp>
      <p:sp>
        <p:nvSpPr>
          <p:cNvPr id="6" name="Text 4"/>
          <p:cNvSpPr/>
          <p:nvPr/>
        </p:nvSpPr>
        <p:spPr>
          <a:xfrm>
            <a:off x="725686" y="3464600"/>
            <a:ext cx="13179028" cy="331589"/>
          </a:xfrm>
          <a:prstGeom prst="rect">
            <a:avLst/>
          </a:prstGeom>
          <a:noFill/>
        </p:spPr>
        <p:txBody>
          <a:bodyPr wrap="none" lIns="0" tIns="0" rIns="0" bIns="0" rtlCol="0" anchor="t"/>
          <a:lstStyle/>
          <a:p>
            <a:pPr marL="342900" indent="-342900" algn="l">
              <a:lnSpc>
                <a:spcPts val="2600"/>
              </a:lnSpc>
              <a:buSzPct val="100000"/>
              <a:buChar char="•"/>
            </a:pPr>
            <a:r>
              <a:rPr lang="en-US" sz="1600" kern="0" spc="-33" dirty="0">
                <a:solidFill>
                  <a:srgbClr val="E5E0DF"/>
                </a:solidFill>
                <a:latin typeface="Inter" pitchFamily="34" charset="0"/>
                <a:ea typeface="Inter" pitchFamily="34" charset="-122"/>
                <a:cs typeface="Inter" pitchFamily="34" charset="-120"/>
              </a:rPr>
              <a:t>If a∣b, then a∣bc for any integer c</a:t>
            </a:r>
            <a:endParaRPr lang="en-US" sz="1600" dirty="0"/>
          </a:p>
        </p:txBody>
      </p:sp>
      <p:sp>
        <p:nvSpPr>
          <p:cNvPr id="7" name="Text 5"/>
          <p:cNvSpPr/>
          <p:nvPr/>
        </p:nvSpPr>
        <p:spPr>
          <a:xfrm>
            <a:off x="725686" y="3868698"/>
            <a:ext cx="13179028" cy="331589"/>
          </a:xfrm>
          <a:prstGeom prst="rect">
            <a:avLst/>
          </a:prstGeom>
          <a:noFill/>
        </p:spPr>
        <p:txBody>
          <a:bodyPr wrap="none" lIns="0" tIns="0" rIns="0" bIns="0" rtlCol="0" anchor="t"/>
          <a:lstStyle/>
          <a:p>
            <a:pPr marL="342900" indent="-342900" algn="l">
              <a:lnSpc>
                <a:spcPts val="2600"/>
              </a:lnSpc>
              <a:buSzPct val="100000"/>
              <a:buChar char="•"/>
            </a:pPr>
            <a:r>
              <a:rPr lang="en-US" sz="1600" kern="0" spc="-33" dirty="0">
                <a:solidFill>
                  <a:srgbClr val="E5E0DF"/>
                </a:solidFill>
                <a:latin typeface="Inter" pitchFamily="34" charset="0"/>
                <a:ea typeface="Inter" pitchFamily="34" charset="-122"/>
                <a:cs typeface="Inter" pitchFamily="34" charset="-120"/>
              </a:rPr>
              <a:t>If a∣b and b∣c, then a∣c</a:t>
            </a:r>
            <a:endParaRPr lang="en-US" sz="1600" dirty="0"/>
          </a:p>
        </p:txBody>
      </p:sp>
      <p:sp>
        <p:nvSpPr>
          <p:cNvPr id="8" name="Text 6"/>
          <p:cNvSpPr/>
          <p:nvPr/>
        </p:nvSpPr>
        <p:spPr>
          <a:xfrm>
            <a:off x="725686" y="4433530"/>
            <a:ext cx="13179028" cy="663178"/>
          </a:xfrm>
          <a:prstGeom prst="rect">
            <a:avLst/>
          </a:prstGeom>
          <a:noFill/>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For any integer a and positive integer d there exist unique integers q (quotient) and r (remainder) such that: a=dq+r, 0≤r&lt;d This is called the Division Algorithm, though it is not an algorithm in the computational sense. • Notation: → q=a ÷ d (quotient) → r=a mod d(remainder) </a:t>
            </a:r>
            <a:endParaRPr lang="en-US" sz="1600" dirty="0"/>
          </a:p>
        </p:txBody>
      </p:sp>
      <p:pic>
        <p:nvPicPr>
          <p:cNvPr id="9" name="Image 0" descr="preencoded.png"/>
          <p:cNvPicPr>
            <a:picLocks noChangeAspect="1"/>
          </p:cNvPicPr>
          <p:nvPr/>
        </p:nvPicPr>
        <p:blipFill>
          <a:blip r:embed="rId1"/>
          <a:stretch>
            <a:fillRect/>
          </a:stretch>
        </p:blipFill>
        <p:spPr>
          <a:xfrm>
            <a:off x="725686" y="5329952"/>
            <a:ext cx="13179028" cy="1149429"/>
          </a:xfrm>
          <a:prstGeom prst="rect">
            <a:avLst/>
          </a:prstGeom>
        </p:spPr>
      </p:pic>
      <p:sp>
        <p:nvSpPr>
          <p:cNvPr id="10" name="Text 7"/>
          <p:cNvSpPr/>
          <p:nvPr/>
        </p:nvSpPr>
        <p:spPr>
          <a:xfrm>
            <a:off x="725686" y="6764417"/>
            <a:ext cx="13179028" cy="331589"/>
          </a:xfrm>
          <a:prstGeom prst="rect">
            <a:avLst/>
          </a:prstGeom>
          <a:noFill/>
        </p:spPr>
        <p:txBody>
          <a:bodyPr wrap="non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Programming languages may define the mod operator differently for negative numbers, so caution is needed when using them.</a:t>
            </a:r>
            <a:endParaRPr lang="en-US" sz="1600" dirty="0"/>
          </a:p>
        </p:txBody>
      </p:sp>
      <p:sp>
        <p:nvSpPr>
          <p:cNvPr id="11" name="Text 8"/>
          <p:cNvSpPr/>
          <p:nvPr/>
        </p:nvSpPr>
        <p:spPr>
          <a:xfrm>
            <a:off x="725686" y="7329249"/>
            <a:ext cx="13179028" cy="331589"/>
          </a:xfrm>
          <a:prstGeom prst="rect">
            <a:avLst/>
          </a:prstGeom>
          <a:noFill/>
        </p:spPr>
        <p:txBody>
          <a:bodyPr wrap="none" lIns="0" tIns="0" rIns="0" bIns="0" rtlCol="0" anchor="t"/>
          <a:lstStyle/>
          <a:p>
            <a:pPr marL="0" indent="0" algn="l">
              <a:lnSpc>
                <a:spcPts val="2600"/>
              </a:lnSpc>
              <a:buNone/>
            </a:pP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2798" y="379333"/>
            <a:ext cx="3902393" cy="431125"/>
          </a:xfrm>
          <a:prstGeom prst="rect">
            <a:avLst/>
          </a:prstGeom>
          <a:noFill/>
        </p:spPr>
        <p:txBody>
          <a:bodyPr wrap="none" lIns="0" tIns="0" rIns="0" bIns="0" rtlCol="0" anchor="t"/>
          <a:lstStyle/>
          <a:p>
            <a:pPr marL="0" indent="0" algn="l">
              <a:lnSpc>
                <a:spcPts val="3350"/>
              </a:lnSpc>
              <a:buNone/>
            </a:pPr>
            <a:r>
              <a:rPr lang="en-US" sz="2700" b="1" kern="0" spc="-81" dirty="0">
                <a:solidFill>
                  <a:srgbClr val="FFFFFF"/>
                </a:solidFill>
                <a:latin typeface="Inter Bold" pitchFamily="34" charset="0"/>
                <a:ea typeface="Inter Bold" pitchFamily="34" charset="-122"/>
                <a:cs typeface="Inter Bold" pitchFamily="34" charset="-120"/>
              </a:rPr>
              <a:t>The Euclidean Algorithm</a:t>
            </a:r>
            <a:endParaRPr lang="en-US" sz="2700" dirty="0"/>
          </a:p>
        </p:txBody>
      </p:sp>
      <p:sp>
        <p:nvSpPr>
          <p:cNvPr id="3" name="Text 1"/>
          <p:cNvSpPr/>
          <p:nvPr/>
        </p:nvSpPr>
        <p:spPr>
          <a:xfrm>
            <a:off x="482798" y="1086326"/>
            <a:ext cx="13664803" cy="441484"/>
          </a:xfrm>
          <a:prstGeom prst="rect">
            <a:avLst/>
          </a:prstGeom>
          <a:noFill/>
        </p:spPr>
        <p:txBody>
          <a:bodyPr wrap="square" lIns="0" tIns="0" rIns="0" bIns="0" rtlCol="0" anchor="t"/>
          <a:lstStyle/>
          <a:p>
            <a:pPr marL="0" indent="0" algn="l">
              <a:lnSpc>
                <a:spcPts val="1700"/>
              </a:lnSpc>
              <a:buNone/>
            </a:pPr>
            <a:r>
              <a:rPr lang="en-US" sz="1050" kern="0" spc="-22" dirty="0">
                <a:solidFill>
                  <a:srgbClr val="E5E0DF"/>
                </a:solidFill>
                <a:latin typeface="Inter" pitchFamily="34" charset="0"/>
                <a:ea typeface="Inter" pitchFamily="34" charset="-122"/>
                <a:cs typeface="Inter" pitchFamily="34" charset="-120"/>
              </a:rPr>
              <a:t>Computing the greatest common divisor of two integers directly from the prime factorizations of these integers is ineﬃcient. The reason is that it is time-consuming to ﬁnd prime factorizations. There is a more eﬃcient method of ﬁnding the greatest common divisor, called the Euclidean algorithm.</a:t>
            </a:r>
            <a:endParaRPr lang="en-US" sz="1050" dirty="0"/>
          </a:p>
        </p:txBody>
      </p:sp>
      <p:pic>
        <p:nvPicPr>
          <p:cNvPr id="4" name="Image 0" descr="preencoded.png"/>
          <p:cNvPicPr>
            <a:picLocks noChangeAspect="1"/>
          </p:cNvPicPr>
          <p:nvPr/>
        </p:nvPicPr>
        <p:blipFill>
          <a:blip r:embed="rId1"/>
          <a:stretch>
            <a:fillRect/>
          </a:stretch>
        </p:blipFill>
        <p:spPr>
          <a:xfrm>
            <a:off x="482798" y="1682948"/>
            <a:ext cx="13664803" cy="769739"/>
          </a:xfrm>
          <a:prstGeom prst="rect">
            <a:avLst/>
          </a:prstGeom>
        </p:spPr>
      </p:pic>
      <p:sp>
        <p:nvSpPr>
          <p:cNvPr id="5" name="Text 2"/>
          <p:cNvSpPr/>
          <p:nvPr/>
        </p:nvSpPr>
        <p:spPr>
          <a:xfrm>
            <a:off x="482798" y="2642235"/>
            <a:ext cx="13664803" cy="441484"/>
          </a:xfrm>
          <a:prstGeom prst="rect">
            <a:avLst/>
          </a:prstGeom>
          <a:noFill/>
        </p:spPr>
        <p:txBody>
          <a:bodyPr wrap="square" lIns="0" tIns="0" rIns="0" bIns="0" rtlCol="0" anchor="t"/>
          <a:lstStyle/>
          <a:p>
            <a:pPr marL="0" indent="0" algn="l">
              <a:lnSpc>
                <a:spcPts val="1700"/>
              </a:lnSpc>
              <a:buNone/>
            </a:pPr>
            <a:r>
              <a:rPr lang="en-US" sz="1050" kern="0" spc="-22" dirty="0">
                <a:solidFill>
                  <a:srgbClr val="E5E0DF"/>
                </a:solidFill>
                <a:latin typeface="Inter" pitchFamily="34" charset="0"/>
                <a:ea typeface="Inter" pitchFamily="34" charset="-122"/>
                <a:cs typeface="Inter" pitchFamily="34" charset="-120"/>
              </a:rPr>
              <a:t>Remark: Here is how the Euclidean Algorithm works in general: The algorithm is based on the principle that: gcd(a,b)=gcd(b,amodb) This property is derived from the fact that the GCD of two numbers does not change if the larger number is replaced by its remainder when divided by the smaller number.</a:t>
            </a:r>
            <a:endParaRPr lang="en-US" sz="1050" dirty="0"/>
          </a:p>
        </p:txBody>
      </p:sp>
      <p:sp>
        <p:nvSpPr>
          <p:cNvPr id="6" name="Shape 3"/>
          <p:cNvSpPr/>
          <p:nvPr/>
        </p:nvSpPr>
        <p:spPr>
          <a:xfrm>
            <a:off x="7307580" y="3238857"/>
            <a:ext cx="15240" cy="3655576"/>
          </a:xfrm>
          <a:prstGeom prst="roundRect">
            <a:avLst>
              <a:gd name="adj" fmla="val 380190"/>
            </a:avLst>
          </a:prstGeom>
          <a:solidFill>
            <a:srgbClr val="2A1999"/>
          </a:solidFill>
        </p:spPr>
      </p:sp>
      <p:sp>
        <p:nvSpPr>
          <p:cNvPr id="7" name="Shape 4"/>
          <p:cNvSpPr/>
          <p:nvPr/>
        </p:nvSpPr>
        <p:spPr>
          <a:xfrm>
            <a:off x="6761381" y="3541514"/>
            <a:ext cx="413861" cy="15240"/>
          </a:xfrm>
          <a:prstGeom prst="roundRect">
            <a:avLst>
              <a:gd name="adj" fmla="val 380190"/>
            </a:avLst>
          </a:prstGeom>
          <a:solidFill>
            <a:srgbClr val="2A1999"/>
          </a:solidFill>
        </p:spPr>
      </p:sp>
      <p:sp>
        <p:nvSpPr>
          <p:cNvPr id="8" name="Shape 5"/>
          <p:cNvSpPr/>
          <p:nvPr/>
        </p:nvSpPr>
        <p:spPr>
          <a:xfrm>
            <a:off x="7160002" y="3393996"/>
            <a:ext cx="310396" cy="310396"/>
          </a:xfrm>
          <a:prstGeom prst="roundRect">
            <a:avLst>
              <a:gd name="adj" fmla="val 18667"/>
            </a:avLst>
          </a:prstGeom>
          <a:solidFill>
            <a:srgbClr val="110080"/>
          </a:solidFill>
          <a:ln w="7620">
            <a:solidFill>
              <a:srgbClr val="2A1999"/>
            </a:solidFill>
            <a:prstDash val="solid"/>
          </a:ln>
        </p:spPr>
      </p:sp>
      <p:sp>
        <p:nvSpPr>
          <p:cNvPr id="9" name="Text 6"/>
          <p:cNvSpPr/>
          <p:nvPr/>
        </p:nvSpPr>
        <p:spPr>
          <a:xfrm>
            <a:off x="7211675" y="3419832"/>
            <a:ext cx="206931" cy="258604"/>
          </a:xfrm>
          <a:prstGeom prst="rect">
            <a:avLst/>
          </a:prstGeom>
          <a:noFill/>
        </p:spPr>
        <p:txBody>
          <a:bodyPr wrap="none" lIns="0" tIns="0" rIns="0" bIns="0" rtlCol="0" anchor="t"/>
          <a:lstStyle/>
          <a:p>
            <a:pPr marL="0" indent="0" algn="ctr">
              <a:lnSpc>
                <a:spcPts val="1600"/>
              </a:lnSpc>
              <a:buNone/>
            </a:pPr>
            <a:r>
              <a:rPr lang="en-US" sz="1600" b="1" kern="0" spc="-49" dirty="0">
                <a:solidFill>
                  <a:srgbClr val="E5E0DF"/>
                </a:solidFill>
                <a:latin typeface="Inter Bold" pitchFamily="34" charset="0"/>
                <a:ea typeface="Inter Bold" pitchFamily="34" charset="-122"/>
                <a:cs typeface="Inter Bold" pitchFamily="34" charset="-120"/>
              </a:rPr>
              <a:t>1</a:t>
            </a:r>
            <a:endParaRPr lang="en-US" sz="1600" dirty="0"/>
          </a:p>
        </p:txBody>
      </p:sp>
      <p:sp>
        <p:nvSpPr>
          <p:cNvPr id="10" name="Text 7"/>
          <p:cNvSpPr/>
          <p:nvPr/>
        </p:nvSpPr>
        <p:spPr>
          <a:xfrm>
            <a:off x="4901089" y="3376732"/>
            <a:ext cx="1724382" cy="215503"/>
          </a:xfrm>
          <a:prstGeom prst="rect">
            <a:avLst/>
          </a:prstGeom>
          <a:noFill/>
        </p:spPr>
        <p:txBody>
          <a:bodyPr wrap="none" lIns="0" tIns="0" rIns="0" bIns="0" rtlCol="0" anchor="t"/>
          <a:lstStyle/>
          <a:p>
            <a:pPr marL="0" indent="0" algn="r">
              <a:lnSpc>
                <a:spcPts val="1650"/>
              </a:lnSpc>
              <a:buNone/>
            </a:pPr>
            <a:r>
              <a:rPr lang="en-US" sz="1350" b="1" kern="0" spc="-41" dirty="0">
                <a:solidFill>
                  <a:srgbClr val="E5E0DF"/>
                </a:solidFill>
                <a:latin typeface="Inter Bold" pitchFamily="34" charset="0"/>
                <a:ea typeface="Inter Bold" pitchFamily="34" charset="-122"/>
                <a:cs typeface="Inter Bold" pitchFamily="34" charset="-120"/>
              </a:rPr>
              <a:t>Start</a:t>
            </a:r>
            <a:endParaRPr lang="en-US" sz="1350" dirty="0"/>
          </a:p>
        </p:txBody>
      </p:sp>
      <p:sp>
        <p:nvSpPr>
          <p:cNvPr id="11" name="Text 8"/>
          <p:cNvSpPr/>
          <p:nvPr/>
        </p:nvSpPr>
        <p:spPr>
          <a:xfrm>
            <a:off x="482798" y="3674983"/>
            <a:ext cx="6142673" cy="220742"/>
          </a:xfrm>
          <a:prstGeom prst="rect">
            <a:avLst/>
          </a:prstGeom>
          <a:noFill/>
        </p:spPr>
        <p:txBody>
          <a:bodyPr wrap="none" lIns="0" tIns="0" rIns="0" bIns="0" rtlCol="0" anchor="t"/>
          <a:lstStyle/>
          <a:p>
            <a:pPr marL="0" indent="0" algn="r">
              <a:lnSpc>
                <a:spcPts val="1700"/>
              </a:lnSpc>
              <a:buNone/>
            </a:pPr>
            <a:r>
              <a:rPr lang="en-US" sz="1050" kern="0" spc="-22" dirty="0">
                <a:solidFill>
                  <a:srgbClr val="E5E0DF"/>
                </a:solidFill>
                <a:latin typeface="Inter" pitchFamily="34" charset="0"/>
                <a:ea typeface="Inter" pitchFamily="34" charset="-122"/>
                <a:cs typeface="Inter" pitchFamily="34" charset="-120"/>
              </a:rPr>
              <a:t>Start with two numbers a and b (a≥b).</a:t>
            </a:r>
            <a:endParaRPr lang="en-US" sz="1050" dirty="0"/>
          </a:p>
        </p:txBody>
      </p:sp>
      <p:sp>
        <p:nvSpPr>
          <p:cNvPr id="12" name="Shape 9"/>
          <p:cNvSpPr/>
          <p:nvPr/>
        </p:nvSpPr>
        <p:spPr>
          <a:xfrm>
            <a:off x="7455158" y="4231124"/>
            <a:ext cx="413861" cy="15240"/>
          </a:xfrm>
          <a:prstGeom prst="roundRect">
            <a:avLst>
              <a:gd name="adj" fmla="val 380190"/>
            </a:avLst>
          </a:prstGeom>
          <a:solidFill>
            <a:srgbClr val="2A1999"/>
          </a:solidFill>
        </p:spPr>
      </p:sp>
      <p:sp>
        <p:nvSpPr>
          <p:cNvPr id="13" name="Shape 10"/>
          <p:cNvSpPr/>
          <p:nvPr/>
        </p:nvSpPr>
        <p:spPr>
          <a:xfrm>
            <a:off x="7160002" y="4083606"/>
            <a:ext cx="310396" cy="310396"/>
          </a:xfrm>
          <a:prstGeom prst="roundRect">
            <a:avLst>
              <a:gd name="adj" fmla="val 18667"/>
            </a:avLst>
          </a:prstGeom>
          <a:solidFill>
            <a:srgbClr val="110080"/>
          </a:solidFill>
          <a:ln w="7620">
            <a:solidFill>
              <a:srgbClr val="2A1999"/>
            </a:solidFill>
            <a:prstDash val="solid"/>
          </a:ln>
        </p:spPr>
      </p:sp>
      <p:sp>
        <p:nvSpPr>
          <p:cNvPr id="14" name="Text 11"/>
          <p:cNvSpPr/>
          <p:nvPr/>
        </p:nvSpPr>
        <p:spPr>
          <a:xfrm>
            <a:off x="7211675" y="4109442"/>
            <a:ext cx="206931" cy="258604"/>
          </a:xfrm>
          <a:prstGeom prst="rect">
            <a:avLst/>
          </a:prstGeom>
          <a:noFill/>
        </p:spPr>
        <p:txBody>
          <a:bodyPr wrap="none" lIns="0" tIns="0" rIns="0" bIns="0" rtlCol="0" anchor="t"/>
          <a:lstStyle/>
          <a:p>
            <a:pPr marL="0" indent="0" algn="ctr">
              <a:lnSpc>
                <a:spcPts val="1600"/>
              </a:lnSpc>
              <a:buNone/>
            </a:pPr>
            <a:r>
              <a:rPr lang="en-US" sz="1600" b="1" kern="0" spc="-49" dirty="0">
                <a:solidFill>
                  <a:srgbClr val="E5E0DF"/>
                </a:solidFill>
                <a:latin typeface="Inter Bold" pitchFamily="34" charset="0"/>
                <a:ea typeface="Inter Bold" pitchFamily="34" charset="-122"/>
                <a:cs typeface="Inter Bold" pitchFamily="34" charset="-120"/>
              </a:rPr>
              <a:t>2</a:t>
            </a:r>
            <a:endParaRPr lang="en-US" sz="1600" dirty="0"/>
          </a:p>
        </p:txBody>
      </p:sp>
      <p:sp>
        <p:nvSpPr>
          <p:cNvPr id="15" name="Text 12"/>
          <p:cNvSpPr/>
          <p:nvPr/>
        </p:nvSpPr>
        <p:spPr>
          <a:xfrm>
            <a:off x="8004929" y="4066342"/>
            <a:ext cx="1724382" cy="215503"/>
          </a:xfrm>
          <a:prstGeom prst="rect">
            <a:avLst/>
          </a:prstGeom>
          <a:noFill/>
        </p:spPr>
        <p:txBody>
          <a:bodyPr wrap="none" lIns="0" tIns="0" rIns="0" bIns="0" rtlCol="0" anchor="t"/>
          <a:lstStyle/>
          <a:p>
            <a:pPr marL="0" indent="0" algn="l">
              <a:lnSpc>
                <a:spcPts val="1650"/>
              </a:lnSpc>
              <a:buNone/>
            </a:pPr>
            <a:r>
              <a:rPr lang="en-US" sz="1350" b="1" kern="0" spc="-41" dirty="0">
                <a:solidFill>
                  <a:srgbClr val="E5E0DF"/>
                </a:solidFill>
                <a:latin typeface="Inter Bold" pitchFamily="34" charset="0"/>
                <a:ea typeface="Inter Bold" pitchFamily="34" charset="-122"/>
                <a:cs typeface="Inter Bold" pitchFamily="34" charset="-120"/>
              </a:rPr>
              <a:t>Divide</a:t>
            </a:r>
            <a:endParaRPr lang="en-US" sz="1350" dirty="0"/>
          </a:p>
        </p:txBody>
      </p:sp>
      <p:sp>
        <p:nvSpPr>
          <p:cNvPr id="16" name="Text 13"/>
          <p:cNvSpPr/>
          <p:nvPr/>
        </p:nvSpPr>
        <p:spPr>
          <a:xfrm>
            <a:off x="8004929" y="4364593"/>
            <a:ext cx="6142673" cy="220742"/>
          </a:xfrm>
          <a:prstGeom prst="rect">
            <a:avLst/>
          </a:prstGeom>
          <a:noFill/>
        </p:spPr>
        <p:txBody>
          <a:bodyPr wrap="none" lIns="0" tIns="0" rIns="0" bIns="0" rtlCol="0" anchor="t"/>
          <a:lstStyle/>
          <a:p>
            <a:pPr marL="0" indent="0" algn="l">
              <a:lnSpc>
                <a:spcPts val="1700"/>
              </a:lnSpc>
              <a:buNone/>
            </a:pPr>
            <a:r>
              <a:rPr lang="en-US" sz="1050" kern="0" spc="-22" dirty="0">
                <a:solidFill>
                  <a:srgbClr val="E5E0DF"/>
                </a:solidFill>
                <a:latin typeface="Inter" pitchFamily="34" charset="0"/>
                <a:ea typeface="Inter" pitchFamily="34" charset="-122"/>
                <a:cs typeface="Inter" pitchFamily="34" charset="-120"/>
              </a:rPr>
              <a:t>Divide a by b and compute the remainder: r=amodb.</a:t>
            </a:r>
            <a:endParaRPr lang="en-US" sz="1050" dirty="0"/>
          </a:p>
        </p:txBody>
      </p:sp>
      <p:sp>
        <p:nvSpPr>
          <p:cNvPr id="17" name="Shape 14"/>
          <p:cNvSpPr/>
          <p:nvPr/>
        </p:nvSpPr>
        <p:spPr>
          <a:xfrm>
            <a:off x="6761381" y="4851797"/>
            <a:ext cx="413861" cy="15240"/>
          </a:xfrm>
          <a:prstGeom prst="roundRect">
            <a:avLst>
              <a:gd name="adj" fmla="val 380190"/>
            </a:avLst>
          </a:prstGeom>
          <a:solidFill>
            <a:srgbClr val="2A1999"/>
          </a:solidFill>
        </p:spPr>
      </p:sp>
      <p:sp>
        <p:nvSpPr>
          <p:cNvPr id="18" name="Shape 15"/>
          <p:cNvSpPr/>
          <p:nvPr/>
        </p:nvSpPr>
        <p:spPr>
          <a:xfrm>
            <a:off x="7160002" y="4704278"/>
            <a:ext cx="310396" cy="310396"/>
          </a:xfrm>
          <a:prstGeom prst="roundRect">
            <a:avLst>
              <a:gd name="adj" fmla="val 18667"/>
            </a:avLst>
          </a:prstGeom>
          <a:solidFill>
            <a:srgbClr val="110080"/>
          </a:solidFill>
          <a:ln w="7620">
            <a:solidFill>
              <a:srgbClr val="2A1999"/>
            </a:solidFill>
            <a:prstDash val="solid"/>
          </a:ln>
        </p:spPr>
      </p:sp>
      <p:sp>
        <p:nvSpPr>
          <p:cNvPr id="19" name="Text 16"/>
          <p:cNvSpPr/>
          <p:nvPr/>
        </p:nvSpPr>
        <p:spPr>
          <a:xfrm>
            <a:off x="7211675" y="4730115"/>
            <a:ext cx="206931" cy="258604"/>
          </a:xfrm>
          <a:prstGeom prst="rect">
            <a:avLst/>
          </a:prstGeom>
          <a:noFill/>
        </p:spPr>
        <p:txBody>
          <a:bodyPr wrap="none" lIns="0" tIns="0" rIns="0" bIns="0" rtlCol="0" anchor="t"/>
          <a:lstStyle/>
          <a:p>
            <a:pPr marL="0" indent="0" algn="ctr">
              <a:lnSpc>
                <a:spcPts val="1600"/>
              </a:lnSpc>
              <a:buNone/>
            </a:pPr>
            <a:r>
              <a:rPr lang="en-US" sz="1600" b="1" kern="0" spc="-49" dirty="0">
                <a:solidFill>
                  <a:srgbClr val="E5E0DF"/>
                </a:solidFill>
                <a:latin typeface="Inter Bold" pitchFamily="34" charset="0"/>
                <a:ea typeface="Inter Bold" pitchFamily="34" charset="-122"/>
                <a:cs typeface="Inter Bold" pitchFamily="34" charset="-120"/>
              </a:rPr>
              <a:t>3</a:t>
            </a:r>
            <a:endParaRPr lang="en-US" sz="1600" dirty="0"/>
          </a:p>
        </p:txBody>
      </p:sp>
      <p:sp>
        <p:nvSpPr>
          <p:cNvPr id="20" name="Text 17"/>
          <p:cNvSpPr/>
          <p:nvPr/>
        </p:nvSpPr>
        <p:spPr>
          <a:xfrm>
            <a:off x="4901089" y="4687014"/>
            <a:ext cx="1724382" cy="215503"/>
          </a:xfrm>
          <a:prstGeom prst="rect">
            <a:avLst/>
          </a:prstGeom>
          <a:noFill/>
        </p:spPr>
        <p:txBody>
          <a:bodyPr wrap="none" lIns="0" tIns="0" rIns="0" bIns="0" rtlCol="0" anchor="t"/>
          <a:lstStyle/>
          <a:p>
            <a:pPr marL="0" indent="0" algn="r">
              <a:lnSpc>
                <a:spcPts val="1650"/>
              </a:lnSpc>
              <a:buNone/>
            </a:pPr>
            <a:r>
              <a:rPr lang="en-US" sz="1350" b="1" kern="0" spc="-41" dirty="0">
                <a:solidFill>
                  <a:srgbClr val="E5E0DF"/>
                </a:solidFill>
                <a:latin typeface="Inter Bold" pitchFamily="34" charset="0"/>
                <a:ea typeface="Inter Bold" pitchFamily="34" charset="-122"/>
                <a:cs typeface="Inter Bold" pitchFamily="34" charset="-120"/>
              </a:rPr>
              <a:t>Replace</a:t>
            </a:r>
            <a:endParaRPr lang="en-US" sz="1350" dirty="0"/>
          </a:p>
        </p:txBody>
      </p:sp>
      <p:sp>
        <p:nvSpPr>
          <p:cNvPr id="21" name="Text 18"/>
          <p:cNvSpPr/>
          <p:nvPr/>
        </p:nvSpPr>
        <p:spPr>
          <a:xfrm>
            <a:off x="482798" y="4985266"/>
            <a:ext cx="6142673" cy="220742"/>
          </a:xfrm>
          <a:prstGeom prst="rect">
            <a:avLst/>
          </a:prstGeom>
          <a:noFill/>
        </p:spPr>
        <p:txBody>
          <a:bodyPr wrap="none" lIns="0" tIns="0" rIns="0" bIns="0" rtlCol="0" anchor="t"/>
          <a:lstStyle/>
          <a:p>
            <a:pPr marL="0" indent="0" algn="r">
              <a:lnSpc>
                <a:spcPts val="1700"/>
              </a:lnSpc>
              <a:buNone/>
            </a:pPr>
            <a:r>
              <a:rPr lang="en-US" sz="1050" kern="0" spc="-22" dirty="0">
                <a:solidFill>
                  <a:srgbClr val="E5E0DF"/>
                </a:solidFill>
                <a:latin typeface="Inter" pitchFamily="34" charset="0"/>
                <a:ea typeface="Inter" pitchFamily="34" charset="-122"/>
                <a:cs typeface="Inter" pitchFamily="34" charset="-120"/>
              </a:rPr>
              <a:t>Replace a with b and b with r: (a,b)←(b,r).</a:t>
            </a:r>
            <a:endParaRPr lang="en-US" sz="1050" dirty="0"/>
          </a:p>
        </p:txBody>
      </p:sp>
      <p:sp>
        <p:nvSpPr>
          <p:cNvPr id="22" name="Shape 19"/>
          <p:cNvSpPr/>
          <p:nvPr/>
        </p:nvSpPr>
        <p:spPr>
          <a:xfrm>
            <a:off x="7455158" y="5472589"/>
            <a:ext cx="413861" cy="15240"/>
          </a:xfrm>
          <a:prstGeom prst="roundRect">
            <a:avLst>
              <a:gd name="adj" fmla="val 380190"/>
            </a:avLst>
          </a:prstGeom>
          <a:solidFill>
            <a:srgbClr val="2A1999"/>
          </a:solidFill>
        </p:spPr>
      </p:sp>
      <p:sp>
        <p:nvSpPr>
          <p:cNvPr id="23" name="Shape 20"/>
          <p:cNvSpPr/>
          <p:nvPr/>
        </p:nvSpPr>
        <p:spPr>
          <a:xfrm>
            <a:off x="7160002" y="5325070"/>
            <a:ext cx="310396" cy="310396"/>
          </a:xfrm>
          <a:prstGeom prst="roundRect">
            <a:avLst>
              <a:gd name="adj" fmla="val 18667"/>
            </a:avLst>
          </a:prstGeom>
          <a:solidFill>
            <a:srgbClr val="110080"/>
          </a:solidFill>
          <a:ln w="7620">
            <a:solidFill>
              <a:srgbClr val="2A1999"/>
            </a:solidFill>
            <a:prstDash val="solid"/>
          </a:ln>
        </p:spPr>
      </p:sp>
      <p:sp>
        <p:nvSpPr>
          <p:cNvPr id="24" name="Text 21"/>
          <p:cNvSpPr/>
          <p:nvPr/>
        </p:nvSpPr>
        <p:spPr>
          <a:xfrm>
            <a:off x="7211675" y="5350907"/>
            <a:ext cx="206931" cy="258604"/>
          </a:xfrm>
          <a:prstGeom prst="rect">
            <a:avLst/>
          </a:prstGeom>
          <a:noFill/>
        </p:spPr>
        <p:txBody>
          <a:bodyPr wrap="none" lIns="0" tIns="0" rIns="0" bIns="0" rtlCol="0" anchor="t"/>
          <a:lstStyle/>
          <a:p>
            <a:pPr marL="0" indent="0" algn="ctr">
              <a:lnSpc>
                <a:spcPts val="1600"/>
              </a:lnSpc>
              <a:buNone/>
            </a:pPr>
            <a:r>
              <a:rPr lang="en-US" sz="1600" b="1" kern="0" spc="-49" dirty="0">
                <a:solidFill>
                  <a:srgbClr val="E5E0DF"/>
                </a:solidFill>
                <a:latin typeface="Inter Bold" pitchFamily="34" charset="0"/>
                <a:ea typeface="Inter Bold" pitchFamily="34" charset="-122"/>
                <a:cs typeface="Inter Bold" pitchFamily="34" charset="-120"/>
              </a:rPr>
              <a:t>4</a:t>
            </a:r>
            <a:endParaRPr lang="en-US" sz="1600" dirty="0"/>
          </a:p>
        </p:txBody>
      </p:sp>
      <p:sp>
        <p:nvSpPr>
          <p:cNvPr id="25" name="Text 22"/>
          <p:cNvSpPr/>
          <p:nvPr/>
        </p:nvSpPr>
        <p:spPr>
          <a:xfrm>
            <a:off x="8004929" y="5307806"/>
            <a:ext cx="1724382" cy="215503"/>
          </a:xfrm>
          <a:prstGeom prst="rect">
            <a:avLst/>
          </a:prstGeom>
          <a:noFill/>
        </p:spPr>
        <p:txBody>
          <a:bodyPr wrap="none" lIns="0" tIns="0" rIns="0" bIns="0" rtlCol="0" anchor="t"/>
          <a:lstStyle/>
          <a:p>
            <a:pPr marL="0" indent="0" algn="l">
              <a:lnSpc>
                <a:spcPts val="1650"/>
              </a:lnSpc>
              <a:buNone/>
            </a:pPr>
            <a:r>
              <a:rPr lang="en-US" sz="1350" b="1" kern="0" spc="-41" dirty="0">
                <a:solidFill>
                  <a:srgbClr val="E5E0DF"/>
                </a:solidFill>
                <a:latin typeface="Inter Bold" pitchFamily="34" charset="0"/>
                <a:ea typeface="Inter Bold" pitchFamily="34" charset="-122"/>
                <a:cs typeface="Inter Bold" pitchFamily="34" charset="-120"/>
              </a:rPr>
              <a:t>Repeat</a:t>
            </a:r>
            <a:endParaRPr lang="en-US" sz="1350" dirty="0"/>
          </a:p>
        </p:txBody>
      </p:sp>
      <p:sp>
        <p:nvSpPr>
          <p:cNvPr id="26" name="Text 23"/>
          <p:cNvSpPr/>
          <p:nvPr/>
        </p:nvSpPr>
        <p:spPr>
          <a:xfrm>
            <a:off x="8004929" y="5606058"/>
            <a:ext cx="6142673" cy="220742"/>
          </a:xfrm>
          <a:prstGeom prst="rect">
            <a:avLst/>
          </a:prstGeom>
          <a:noFill/>
        </p:spPr>
        <p:txBody>
          <a:bodyPr wrap="none" lIns="0" tIns="0" rIns="0" bIns="0" rtlCol="0" anchor="t"/>
          <a:lstStyle/>
          <a:p>
            <a:pPr marL="0" indent="0" algn="l">
              <a:lnSpc>
                <a:spcPts val="1700"/>
              </a:lnSpc>
              <a:buNone/>
            </a:pPr>
            <a:r>
              <a:rPr lang="en-US" sz="1050" kern="0" spc="-22" dirty="0">
                <a:solidFill>
                  <a:srgbClr val="E5E0DF"/>
                </a:solidFill>
                <a:latin typeface="Inter" pitchFamily="34" charset="0"/>
                <a:ea typeface="Inter" pitchFamily="34" charset="-122"/>
                <a:cs typeface="Inter" pitchFamily="34" charset="-120"/>
              </a:rPr>
              <a:t>Repeat the process until b=0.</a:t>
            </a:r>
            <a:endParaRPr lang="en-US" sz="1050" dirty="0"/>
          </a:p>
        </p:txBody>
      </p:sp>
      <p:sp>
        <p:nvSpPr>
          <p:cNvPr id="27" name="Shape 24"/>
          <p:cNvSpPr/>
          <p:nvPr/>
        </p:nvSpPr>
        <p:spPr>
          <a:xfrm>
            <a:off x="6761381" y="6093381"/>
            <a:ext cx="413861" cy="15240"/>
          </a:xfrm>
          <a:prstGeom prst="roundRect">
            <a:avLst>
              <a:gd name="adj" fmla="val 380190"/>
            </a:avLst>
          </a:prstGeom>
          <a:solidFill>
            <a:srgbClr val="2A1999"/>
          </a:solidFill>
        </p:spPr>
      </p:sp>
      <p:sp>
        <p:nvSpPr>
          <p:cNvPr id="28" name="Shape 25"/>
          <p:cNvSpPr/>
          <p:nvPr/>
        </p:nvSpPr>
        <p:spPr>
          <a:xfrm>
            <a:off x="7160002" y="5945862"/>
            <a:ext cx="310396" cy="310396"/>
          </a:xfrm>
          <a:prstGeom prst="roundRect">
            <a:avLst>
              <a:gd name="adj" fmla="val 18667"/>
            </a:avLst>
          </a:prstGeom>
          <a:solidFill>
            <a:srgbClr val="110080"/>
          </a:solidFill>
          <a:ln w="7620">
            <a:solidFill>
              <a:srgbClr val="2A1999"/>
            </a:solidFill>
            <a:prstDash val="solid"/>
          </a:ln>
        </p:spPr>
      </p:sp>
      <p:sp>
        <p:nvSpPr>
          <p:cNvPr id="29" name="Text 26"/>
          <p:cNvSpPr/>
          <p:nvPr/>
        </p:nvSpPr>
        <p:spPr>
          <a:xfrm>
            <a:off x="7211675" y="5971699"/>
            <a:ext cx="206931" cy="258604"/>
          </a:xfrm>
          <a:prstGeom prst="rect">
            <a:avLst/>
          </a:prstGeom>
          <a:noFill/>
        </p:spPr>
        <p:txBody>
          <a:bodyPr wrap="none" lIns="0" tIns="0" rIns="0" bIns="0" rtlCol="0" anchor="t"/>
          <a:lstStyle/>
          <a:p>
            <a:pPr marL="0" indent="0" algn="ctr">
              <a:lnSpc>
                <a:spcPts val="1600"/>
              </a:lnSpc>
              <a:buNone/>
            </a:pPr>
            <a:r>
              <a:rPr lang="en-US" sz="1600" b="1" kern="0" spc="-49" dirty="0">
                <a:solidFill>
                  <a:srgbClr val="E5E0DF"/>
                </a:solidFill>
                <a:latin typeface="Inter Bold" pitchFamily="34" charset="0"/>
                <a:ea typeface="Inter Bold" pitchFamily="34" charset="-122"/>
                <a:cs typeface="Inter Bold" pitchFamily="34" charset="-120"/>
              </a:rPr>
              <a:t>5</a:t>
            </a:r>
            <a:endParaRPr lang="en-US" sz="1600" dirty="0"/>
          </a:p>
        </p:txBody>
      </p:sp>
      <p:sp>
        <p:nvSpPr>
          <p:cNvPr id="30" name="Text 27"/>
          <p:cNvSpPr/>
          <p:nvPr/>
        </p:nvSpPr>
        <p:spPr>
          <a:xfrm>
            <a:off x="4901089" y="5928598"/>
            <a:ext cx="1724382" cy="215503"/>
          </a:xfrm>
          <a:prstGeom prst="rect">
            <a:avLst/>
          </a:prstGeom>
          <a:noFill/>
        </p:spPr>
        <p:txBody>
          <a:bodyPr wrap="none" lIns="0" tIns="0" rIns="0" bIns="0" rtlCol="0" anchor="t"/>
          <a:lstStyle/>
          <a:p>
            <a:pPr marL="0" indent="0" algn="r">
              <a:lnSpc>
                <a:spcPts val="1650"/>
              </a:lnSpc>
              <a:buNone/>
            </a:pPr>
            <a:r>
              <a:rPr lang="en-US" sz="1350" b="1" kern="0" spc="-41" dirty="0">
                <a:solidFill>
                  <a:srgbClr val="E5E0DF"/>
                </a:solidFill>
                <a:latin typeface="Inter Bold" pitchFamily="34" charset="0"/>
                <a:ea typeface="Inter Bold" pitchFamily="34" charset="-122"/>
                <a:cs typeface="Inter Bold" pitchFamily="34" charset="-120"/>
              </a:rPr>
              <a:t>GCD</a:t>
            </a:r>
            <a:endParaRPr lang="en-US" sz="1350" dirty="0"/>
          </a:p>
        </p:txBody>
      </p:sp>
      <p:sp>
        <p:nvSpPr>
          <p:cNvPr id="31" name="Text 28"/>
          <p:cNvSpPr/>
          <p:nvPr/>
        </p:nvSpPr>
        <p:spPr>
          <a:xfrm>
            <a:off x="482798" y="6226850"/>
            <a:ext cx="6142673" cy="220742"/>
          </a:xfrm>
          <a:prstGeom prst="rect">
            <a:avLst/>
          </a:prstGeom>
          <a:noFill/>
        </p:spPr>
        <p:txBody>
          <a:bodyPr wrap="none" lIns="0" tIns="0" rIns="0" bIns="0" rtlCol="0" anchor="t"/>
          <a:lstStyle/>
          <a:p>
            <a:pPr marL="0" indent="0" algn="r">
              <a:lnSpc>
                <a:spcPts val="1700"/>
              </a:lnSpc>
              <a:buNone/>
            </a:pPr>
            <a:r>
              <a:rPr lang="en-US" sz="1050" kern="0" spc="-22" dirty="0">
                <a:solidFill>
                  <a:srgbClr val="E5E0DF"/>
                </a:solidFill>
                <a:latin typeface="Inter" pitchFamily="34" charset="0"/>
                <a:ea typeface="Inter" pitchFamily="34" charset="-122"/>
                <a:cs typeface="Inter" pitchFamily="34" charset="-120"/>
              </a:rPr>
              <a:t>The GCD is the last nonzero value of a.</a:t>
            </a:r>
            <a:endParaRPr lang="en-US" sz="1050" dirty="0"/>
          </a:p>
        </p:txBody>
      </p:sp>
      <p:pic>
        <p:nvPicPr>
          <p:cNvPr id="32" name="Image 1" descr="preencoded.png"/>
          <p:cNvPicPr>
            <a:picLocks noChangeAspect="1"/>
          </p:cNvPicPr>
          <p:nvPr/>
        </p:nvPicPr>
        <p:blipFill>
          <a:blip r:embed="rId2"/>
          <a:stretch>
            <a:fillRect/>
          </a:stretch>
        </p:blipFill>
        <p:spPr>
          <a:xfrm>
            <a:off x="482798" y="7049572"/>
            <a:ext cx="13664803" cy="7697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56636"/>
            <a:ext cx="13042821"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EXAMPLE: Here is how it is used to ﬁnd gcd(91, 287).First, divide 287, the larger of the two integers, by 91, the smaller, to obtain 287 = 91 ⋅ 3 + 14. Any divisor of 91 and 287 must also be a divisor of 287 − 91 ⋅ 3 = 14. Also, any divisor of 91 and 14 must also be a divisor of 287 = 91 ⋅ 3 + 14. </a:t>
            </a:r>
            <a:endParaRPr lang="en-US" sz="1750" dirty="0"/>
          </a:p>
        </p:txBody>
      </p:sp>
      <p:sp>
        <p:nvSpPr>
          <p:cNvPr id="3" name="Text 1"/>
          <p:cNvSpPr/>
          <p:nvPr/>
        </p:nvSpPr>
        <p:spPr>
          <a:xfrm>
            <a:off x="793790" y="3000494"/>
            <a:ext cx="13042821"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Hence, the greatest common divisor of 91 and 287 is the same as the greatest common divisor of 91 and 14. This means that the problem of ﬁnding gcd(91, 287) has been reduced to the problem of ﬁnding gcd(91, 14). Next, divide 91 by 14 to obtain 91 = 14 ⋅ 6 + 7. Because any common divisor of 91 and 14 also divides 91 − 14 ⋅ 6 = 7 and any common divisor of 14 and 7 divides 91, it follows that gcd(91, 14) = gcd(14, 7). Continue by dividing 14 by 7, to obtain 14 = 7 ⋅ 2. </a:t>
            </a:r>
            <a:endParaRPr lang="en-US" sz="1750" dirty="0"/>
          </a:p>
        </p:txBody>
      </p:sp>
      <p:sp>
        <p:nvSpPr>
          <p:cNvPr id="4" name="Text 2"/>
          <p:cNvSpPr/>
          <p:nvPr/>
        </p:nvSpPr>
        <p:spPr>
          <a:xfrm>
            <a:off x="793790" y="4707255"/>
            <a:ext cx="13042821"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Because 7 divides 14, it follows that gcd(14, 7) = 7. Furthermore, because gcd(287, 91) = gcd(91, 14) = gcd(14, 7) = 7, the original problem has been solved. Remark: Here is how the Euclidean Algorithm works in general: The algorithm is based on the principle that: gcd(a,b)=gcd(b,amodb). </a:t>
            </a:r>
            <a:endParaRPr lang="en-US" sz="1750" dirty="0"/>
          </a:p>
        </p:txBody>
      </p:sp>
      <p:sp>
        <p:nvSpPr>
          <p:cNvPr id="5" name="Text 3"/>
          <p:cNvSpPr/>
          <p:nvPr/>
        </p:nvSpPr>
        <p:spPr>
          <a:xfrm>
            <a:off x="793790" y="6051113"/>
            <a:ext cx="130428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This property is derived from the fact that the GCD of two numbers does not change if the larger number is replaced by its remainder when divided by the smaller number.</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875836"/>
            <a:ext cx="4163258" cy="425291"/>
          </a:xfrm>
          <a:prstGeom prst="rect">
            <a:avLst/>
          </a:prstGeom>
          <a:noFill/>
        </p:spPr>
        <p:txBody>
          <a:bodyPr wrap="none" lIns="0" tIns="0" rIns="0" bIns="0" rtlCol="0" anchor="t"/>
          <a:lstStyle/>
          <a:p>
            <a:pPr marL="0" indent="0" algn="l">
              <a:lnSpc>
                <a:spcPts val="3300"/>
              </a:lnSpc>
              <a:buNone/>
            </a:pPr>
            <a:r>
              <a:rPr lang="en-US" sz="2650" b="1" kern="0" spc="-80" dirty="0">
                <a:solidFill>
                  <a:srgbClr val="FFFFFF"/>
                </a:solidFill>
                <a:latin typeface="Inter Bold" pitchFamily="34" charset="0"/>
                <a:ea typeface="Inter Bold" pitchFamily="34" charset="-122"/>
                <a:cs typeface="Inter Bold" pitchFamily="34" charset="-120"/>
              </a:rPr>
              <a:t>Complexity and Efficiency </a:t>
            </a:r>
            <a:endParaRPr lang="en-US" sz="2650" dirty="0"/>
          </a:p>
        </p:txBody>
      </p:sp>
      <p:sp>
        <p:nvSpPr>
          <p:cNvPr id="3" name="Text 1"/>
          <p:cNvSpPr/>
          <p:nvPr/>
        </p:nvSpPr>
        <p:spPr>
          <a:xfrm>
            <a:off x="793790" y="3754755"/>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algorithm runs in O(log(max(a,b))) time complexity. </a:t>
            </a:r>
            <a:endParaRPr lang="en-US" sz="1750" dirty="0"/>
          </a:p>
        </p:txBody>
      </p:sp>
      <p:sp>
        <p:nvSpPr>
          <p:cNvPr id="4" name="Text 2"/>
          <p:cNvSpPr/>
          <p:nvPr/>
        </p:nvSpPr>
        <p:spPr>
          <a:xfrm>
            <a:off x="793790" y="4372808"/>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Each step significantly reduces the size of the numbers involved. </a:t>
            </a:r>
            <a:endParaRPr lang="en-US" sz="1750" dirty="0"/>
          </a:p>
        </p:txBody>
      </p:sp>
      <p:sp>
        <p:nvSpPr>
          <p:cNvPr id="5" name="Text 3"/>
          <p:cNvSpPr/>
          <p:nvPr/>
        </p:nvSpPr>
        <p:spPr>
          <a:xfrm>
            <a:off x="793790" y="4990862"/>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It is much faster than checking all common divisors.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9379" y="588764"/>
            <a:ext cx="5353407" cy="669131"/>
          </a:xfrm>
          <a:prstGeom prst="rect">
            <a:avLst/>
          </a:prstGeom>
          <a:noFill/>
        </p:spPr>
        <p:txBody>
          <a:bodyPr wrap="none" lIns="0" tIns="0" rIns="0" bIns="0" rtlCol="0" anchor="t"/>
          <a:lstStyle/>
          <a:p>
            <a:pPr marL="0" indent="0" algn="l">
              <a:lnSpc>
                <a:spcPts val="5250"/>
              </a:lnSpc>
              <a:buNone/>
            </a:pPr>
            <a:r>
              <a:rPr lang="en-US" sz="4200" b="1" kern="0" spc="-126" dirty="0">
                <a:solidFill>
                  <a:srgbClr val="FFFFFF"/>
                </a:solidFill>
                <a:latin typeface="Inter Bold" pitchFamily="34" charset="0"/>
                <a:ea typeface="Inter Bold" pitchFamily="34" charset="-122"/>
                <a:cs typeface="Inter Bold" pitchFamily="34" charset="-120"/>
              </a:rPr>
              <a:t>Solving Congruences</a:t>
            </a:r>
            <a:endParaRPr lang="en-US" sz="4200" dirty="0"/>
          </a:p>
        </p:txBody>
      </p:sp>
      <p:pic>
        <p:nvPicPr>
          <p:cNvPr id="3" name="Image 0" descr="preencoded.png"/>
          <p:cNvPicPr>
            <a:picLocks noChangeAspect="1"/>
          </p:cNvPicPr>
          <p:nvPr/>
        </p:nvPicPr>
        <p:blipFill>
          <a:blip r:embed="rId1"/>
          <a:stretch>
            <a:fillRect/>
          </a:stretch>
        </p:blipFill>
        <p:spPr>
          <a:xfrm>
            <a:off x="3375660" y="3948113"/>
            <a:ext cx="7878961" cy="7878961"/>
          </a:xfrm>
          <a:prstGeom prst="rect">
            <a:avLst/>
          </a:prstGeom>
        </p:spPr>
      </p:pic>
      <p:sp>
        <p:nvSpPr>
          <p:cNvPr id="4" name="Text 1"/>
          <p:cNvSpPr/>
          <p:nvPr/>
        </p:nvSpPr>
        <p:spPr>
          <a:xfrm>
            <a:off x="4575572" y="6184344"/>
            <a:ext cx="361355" cy="451604"/>
          </a:xfrm>
          <a:prstGeom prst="rect">
            <a:avLst/>
          </a:prstGeom>
          <a:noFill/>
        </p:spPr>
        <p:txBody>
          <a:bodyPr wrap="none" lIns="0" tIns="0" rIns="0" bIns="0" rtlCol="0" anchor="t"/>
          <a:lstStyle/>
          <a:p>
            <a:pPr marL="0" indent="0" algn="l">
              <a:lnSpc>
                <a:spcPts val="4550"/>
              </a:lnSpc>
              <a:buNone/>
            </a:pPr>
            <a:r>
              <a:rPr lang="en-US" sz="2800" b="1" kern="0" spc="-51" dirty="0">
                <a:solidFill>
                  <a:srgbClr val="E5E0DF"/>
                </a:solidFill>
                <a:latin typeface="Inter Bold" pitchFamily="34" charset="0"/>
                <a:ea typeface="Inter Bold" pitchFamily="34" charset="-122"/>
                <a:cs typeface="Inter Bold" pitchFamily="34" charset="-120"/>
              </a:rPr>
              <a:t>1</a:t>
            </a:r>
            <a:endParaRPr lang="en-US" sz="2800" dirty="0"/>
          </a:p>
        </p:txBody>
      </p:sp>
      <p:pic>
        <p:nvPicPr>
          <p:cNvPr id="5" name="Image 1" descr="preencoded.png"/>
          <p:cNvPicPr>
            <a:picLocks noChangeAspect="1"/>
          </p:cNvPicPr>
          <p:nvPr/>
        </p:nvPicPr>
        <p:blipFill>
          <a:blip r:embed="rId2"/>
          <a:stretch>
            <a:fillRect/>
          </a:stretch>
        </p:blipFill>
        <p:spPr>
          <a:xfrm>
            <a:off x="3375660" y="3948113"/>
            <a:ext cx="7878961" cy="7878961"/>
          </a:xfrm>
          <a:prstGeom prst="rect">
            <a:avLst/>
          </a:prstGeom>
        </p:spPr>
      </p:pic>
      <p:sp>
        <p:nvSpPr>
          <p:cNvPr id="6" name="Text 2"/>
          <p:cNvSpPr/>
          <p:nvPr/>
        </p:nvSpPr>
        <p:spPr>
          <a:xfrm>
            <a:off x="7134344" y="4707017"/>
            <a:ext cx="361355" cy="451604"/>
          </a:xfrm>
          <a:prstGeom prst="rect">
            <a:avLst/>
          </a:prstGeom>
          <a:noFill/>
        </p:spPr>
        <p:txBody>
          <a:bodyPr wrap="none" lIns="0" tIns="0" rIns="0" bIns="0" rtlCol="0" anchor="t"/>
          <a:lstStyle/>
          <a:p>
            <a:pPr marL="0" indent="0" algn="l">
              <a:lnSpc>
                <a:spcPts val="4550"/>
              </a:lnSpc>
              <a:buNone/>
            </a:pPr>
            <a:r>
              <a:rPr lang="en-US" sz="2800" b="1" kern="0" spc="-51" dirty="0">
                <a:solidFill>
                  <a:srgbClr val="E5E0DF"/>
                </a:solidFill>
                <a:latin typeface="Inter Bold" pitchFamily="34" charset="0"/>
                <a:ea typeface="Inter Bold" pitchFamily="34" charset="-122"/>
                <a:cs typeface="Inter Bold" pitchFamily="34" charset="-120"/>
              </a:rPr>
              <a:t>2</a:t>
            </a:r>
            <a:endParaRPr lang="en-US" sz="2800" dirty="0"/>
          </a:p>
        </p:txBody>
      </p:sp>
      <p:pic>
        <p:nvPicPr>
          <p:cNvPr id="7" name="Image 2" descr="preencoded.png"/>
          <p:cNvPicPr>
            <a:picLocks noChangeAspect="1"/>
          </p:cNvPicPr>
          <p:nvPr/>
        </p:nvPicPr>
        <p:blipFill>
          <a:blip r:embed="rId3"/>
          <a:stretch>
            <a:fillRect/>
          </a:stretch>
        </p:blipFill>
        <p:spPr>
          <a:xfrm>
            <a:off x="3375660" y="3948113"/>
            <a:ext cx="7878961" cy="7878961"/>
          </a:xfrm>
          <a:prstGeom prst="rect">
            <a:avLst/>
          </a:prstGeom>
        </p:spPr>
      </p:pic>
      <p:sp>
        <p:nvSpPr>
          <p:cNvPr id="8" name="Text 3"/>
          <p:cNvSpPr/>
          <p:nvPr/>
        </p:nvSpPr>
        <p:spPr>
          <a:xfrm>
            <a:off x="9692997" y="6184344"/>
            <a:ext cx="361355" cy="451604"/>
          </a:xfrm>
          <a:prstGeom prst="rect">
            <a:avLst/>
          </a:prstGeom>
          <a:noFill/>
        </p:spPr>
        <p:txBody>
          <a:bodyPr wrap="none" lIns="0" tIns="0" rIns="0" bIns="0" rtlCol="0" anchor="t"/>
          <a:lstStyle/>
          <a:p>
            <a:pPr marL="0" indent="0" algn="l">
              <a:lnSpc>
                <a:spcPts val="4550"/>
              </a:lnSpc>
              <a:buNone/>
            </a:pPr>
            <a:r>
              <a:rPr lang="en-US" sz="2800" b="1" kern="0" spc="-51" dirty="0">
                <a:solidFill>
                  <a:srgbClr val="E5E0DF"/>
                </a:solidFill>
                <a:latin typeface="Inter Bold" pitchFamily="34" charset="0"/>
                <a:ea typeface="Inter Bold" pitchFamily="34" charset="-122"/>
                <a:cs typeface="Inter Bold" pitchFamily="34" charset="-120"/>
              </a:rPr>
              <a:t>3</a:t>
            </a:r>
            <a:endParaRPr lang="en-US" sz="2800" dirty="0"/>
          </a:p>
        </p:txBody>
      </p:sp>
      <p:sp>
        <p:nvSpPr>
          <p:cNvPr id="9" name="Text 4"/>
          <p:cNvSpPr/>
          <p:nvPr/>
        </p:nvSpPr>
        <p:spPr>
          <a:xfrm>
            <a:off x="1492567" y="2867978"/>
            <a:ext cx="2676644" cy="334566"/>
          </a:xfrm>
          <a:prstGeom prst="rect">
            <a:avLst/>
          </a:prstGeom>
          <a:noFill/>
        </p:spPr>
        <p:txBody>
          <a:bodyPr wrap="none" lIns="0" tIns="0" rIns="0" bIns="0" rtlCol="0" anchor="t"/>
          <a:lstStyle/>
          <a:p>
            <a:pPr marL="0" indent="0" algn="ctr">
              <a:lnSpc>
                <a:spcPts val="2600"/>
              </a:lnSpc>
              <a:buNone/>
            </a:pPr>
            <a:r>
              <a:rPr lang="en-US" sz="2100" b="1" kern="0" spc="-63" dirty="0">
                <a:solidFill>
                  <a:srgbClr val="FFFFFF"/>
                </a:solidFill>
                <a:latin typeface="Inter Bold" pitchFamily="34" charset="0"/>
                <a:ea typeface="Inter Bold" pitchFamily="34" charset="-122"/>
                <a:cs typeface="Inter Bold" pitchFamily="34" charset="-120"/>
              </a:rPr>
              <a:t>Linear Congruences</a:t>
            </a:r>
            <a:endParaRPr lang="en-US" sz="2100" dirty="0"/>
          </a:p>
        </p:txBody>
      </p:sp>
      <p:sp>
        <p:nvSpPr>
          <p:cNvPr id="10" name="Text 5"/>
          <p:cNvSpPr/>
          <p:nvPr/>
        </p:nvSpPr>
        <p:spPr>
          <a:xfrm>
            <a:off x="749379" y="3331012"/>
            <a:ext cx="4163139" cy="1370647"/>
          </a:xfrm>
          <a:prstGeom prst="rect">
            <a:avLst/>
          </a:prstGeom>
          <a:noFill/>
        </p:spPr>
        <p:txBody>
          <a:bodyPr wrap="square" lIns="0" tIns="0" rIns="0" bIns="0" rtlCol="0" anchor="t"/>
          <a:lstStyle/>
          <a:p>
            <a:pPr marL="0" indent="0" algn="ctr">
              <a:lnSpc>
                <a:spcPts val="2650"/>
              </a:lnSpc>
              <a:buNone/>
            </a:pPr>
            <a:r>
              <a:rPr lang="en-US" sz="1650" kern="0" spc="-34" dirty="0">
                <a:solidFill>
                  <a:srgbClr val="E5E0DF"/>
                </a:solidFill>
                <a:latin typeface="Inter" pitchFamily="34" charset="0"/>
                <a:ea typeface="Inter" pitchFamily="34" charset="-122"/>
                <a:cs typeface="Inter" pitchFamily="34" charset="-120"/>
              </a:rPr>
              <a:t>A congruence of the form ax ≡ b (mod m), where m is a positive integer, a and b are integers, and x is a variable, is called a linear congruence.</a:t>
            </a:r>
            <a:endParaRPr lang="en-US" sz="1650" dirty="0"/>
          </a:p>
        </p:txBody>
      </p:sp>
      <p:sp>
        <p:nvSpPr>
          <p:cNvPr id="11" name="Text 6"/>
          <p:cNvSpPr/>
          <p:nvPr/>
        </p:nvSpPr>
        <p:spPr>
          <a:xfrm>
            <a:off x="5976818" y="1686163"/>
            <a:ext cx="2676644" cy="334566"/>
          </a:xfrm>
          <a:prstGeom prst="rect">
            <a:avLst/>
          </a:prstGeom>
          <a:noFill/>
        </p:spPr>
        <p:txBody>
          <a:bodyPr wrap="none" lIns="0" tIns="0" rIns="0" bIns="0" rtlCol="0" anchor="t"/>
          <a:lstStyle/>
          <a:p>
            <a:pPr marL="0" indent="0" algn="ctr">
              <a:lnSpc>
                <a:spcPts val="2600"/>
              </a:lnSpc>
              <a:buNone/>
            </a:pPr>
            <a:r>
              <a:rPr lang="en-US" sz="2100" b="1" kern="0" spc="-63" dirty="0">
                <a:solidFill>
                  <a:srgbClr val="FFFFFF"/>
                </a:solidFill>
                <a:latin typeface="Inter Bold" pitchFamily="34" charset="0"/>
                <a:ea typeface="Inter Bold" pitchFamily="34" charset="-122"/>
                <a:cs typeface="Inter Bold" pitchFamily="34" charset="-120"/>
              </a:rPr>
              <a:t>Inverses</a:t>
            </a:r>
            <a:endParaRPr lang="en-US" sz="2100" dirty="0"/>
          </a:p>
        </p:txBody>
      </p:sp>
      <p:sp>
        <p:nvSpPr>
          <p:cNvPr id="12" name="Text 7"/>
          <p:cNvSpPr/>
          <p:nvPr/>
        </p:nvSpPr>
        <p:spPr>
          <a:xfrm>
            <a:off x="5233630" y="2149197"/>
            <a:ext cx="4163139" cy="1370647"/>
          </a:xfrm>
          <a:prstGeom prst="rect">
            <a:avLst/>
          </a:prstGeom>
          <a:noFill/>
        </p:spPr>
        <p:txBody>
          <a:bodyPr wrap="square" lIns="0" tIns="0" rIns="0" bIns="0" rtlCol="0" anchor="t"/>
          <a:lstStyle/>
          <a:p>
            <a:pPr marL="0" indent="0" algn="ctr">
              <a:lnSpc>
                <a:spcPts val="2650"/>
              </a:lnSpc>
              <a:buNone/>
            </a:pPr>
            <a:r>
              <a:rPr lang="en-US" sz="1650" kern="0" spc="-34" dirty="0">
                <a:solidFill>
                  <a:srgbClr val="E5E0DF"/>
                </a:solidFill>
                <a:latin typeface="Inter" pitchFamily="34" charset="0"/>
                <a:ea typeface="Inter" pitchFamily="34" charset="-122"/>
                <a:cs typeface="Inter" pitchFamily="34" charset="-120"/>
              </a:rPr>
              <a:t>If a and m are relatively prime integers and m &gt; 1, then an inverse of a modulo m exists. Furthermore, this inverse is unique modulo m.</a:t>
            </a:r>
            <a:endParaRPr lang="en-US" sz="1650" dirty="0"/>
          </a:p>
        </p:txBody>
      </p:sp>
      <p:sp>
        <p:nvSpPr>
          <p:cNvPr id="13" name="Text 8"/>
          <p:cNvSpPr/>
          <p:nvPr/>
        </p:nvSpPr>
        <p:spPr>
          <a:xfrm>
            <a:off x="10009465" y="2182654"/>
            <a:ext cx="3579852" cy="334566"/>
          </a:xfrm>
          <a:prstGeom prst="rect">
            <a:avLst/>
          </a:prstGeom>
          <a:noFill/>
        </p:spPr>
        <p:txBody>
          <a:bodyPr wrap="none" lIns="0" tIns="0" rIns="0" bIns="0" rtlCol="0" anchor="t"/>
          <a:lstStyle/>
          <a:p>
            <a:pPr marL="0" indent="0" algn="ctr">
              <a:lnSpc>
                <a:spcPts val="2600"/>
              </a:lnSpc>
              <a:buNone/>
            </a:pPr>
            <a:r>
              <a:rPr lang="en-US" sz="2100" b="1" kern="0" spc="-63" dirty="0">
                <a:solidFill>
                  <a:srgbClr val="FFFFFF"/>
                </a:solidFill>
                <a:latin typeface="Inter Bold" pitchFamily="34" charset="0"/>
                <a:ea typeface="Inter Bold" pitchFamily="34" charset="-122"/>
                <a:cs typeface="Inter Bold" pitchFamily="34" charset="-120"/>
              </a:rPr>
              <a:t>Chinese Remainder Theorem</a:t>
            </a:r>
            <a:endParaRPr lang="en-US" sz="2100" dirty="0"/>
          </a:p>
        </p:txBody>
      </p:sp>
      <p:sp>
        <p:nvSpPr>
          <p:cNvPr id="14" name="Text 9"/>
          <p:cNvSpPr/>
          <p:nvPr/>
        </p:nvSpPr>
        <p:spPr>
          <a:xfrm>
            <a:off x="9717881" y="2645688"/>
            <a:ext cx="4163139" cy="2055971"/>
          </a:xfrm>
          <a:prstGeom prst="rect">
            <a:avLst/>
          </a:prstGeom>
          <a:noFill/>
        </p:spPr>
        <p:txBody>
          <a:bodyPr wrap="square" lIns="0" tIns="0" rIns="0" bIns="0" rtlCol="0" anchor="t"/>
          <a:lstStyle/>
          <a:p>
            <a:pPr marL="0" indent="0" algn="ctr">
              <a:lnSpc>
                <a:spcPts val="2650"/>
              </a:lnSpc>
              <a:buNone/>
            </a:pPr>
            <a:r>
              <a:rPr lang="en-US" sz="1650" kern="0" spc="-34" dirty="0">
                <a:solidFill>
                  <a:srgbClr val="E5E0DF"/>
                </a:solidFill>
                <a:latin typeface="Inter" pitchFamily="34" charset="0"/>
                <a:ea typeface="Inter" pitchFamily="34" charset="-122"/>
                <a:cs typeface="Inter" pitchFamily="34" charset="-120"/>
              </a:rPr>
              <a:t>If m1, m2, … , mn are pairwise relatively prime positive integers greater than one and a1, a2, … , an arbitrary integers, then the system x ≡ a1 (mod m1 ), x ≡ a2 (mod m2 ), x ≡ an (mod mn ) has a unique solution modulo m = m1 m2 ⋯ mn.</a:t>
            </a:r>
            <a:endParaRPr lang="en-US" sz="1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5607"/>
            <a:ext cx="7617619" cy="708779"/>
          </a:xfrm>
          <a:prstGeom prst="rect">
            <a:avLst/>
          </a:prstGeom>
          <a:noFill/>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Applications of Congruences</a:t>
            </a:r>
            <a:endParaRPr lang="en-US" sz="4450" dirty="0"/>
          </a:p>
        </p:txBody>
      </p:sp>
      <p:sp>
        <p:nvSpPr>
          <p:cNvPr id="3" name="Text 1"/>
          <p:cNvSpPr/>
          <p:nvPr/>
        </p:nvSpPr>
        <p:spPr>
          <a:xfrm>
            <a:off x="793790" y="3271361"/>
            <a:ext cx="2835235" cy="354330"/>
          </a:xfrm>
          <a:prstGeom prst="rect">
            <a:avLst/>
          </a:prstGeom>
          <a:noFill/>
        </p:spPr>
        <p:txBody>
          <a:bodyPr wrap="none" lIns="0" tIns="0" rIns="0" bIns="0" rtlCol="0" anchor="t"/>
          <a:lstStyle/>
          <a:p>
            <a:pPr marL="0" indent="0" algn="l">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Hashing Functions</a:t>
            </a:r>
            <a:endParaRPr lang="en-US" sz="2200" dirty="0"/>
          </a:p>
        </p:txBody>
      </p:sp>
      <p:sp>
        <p:nvSpPr>
          <p:cNvPr id="4" name="Text 2"/>
          <p:cNvSpPr/>
          <p:nvPr/>
        </p:nvSpPr>
        <p:spPr>
          <a:xfrm>
            <a:off x="793790" y="3852505"/>
            <a:ext cx="3978116"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 hashing function h assigns memory location h(k) to the record that has k as its key. A common function is h(k) = k mod m, where m is the number of available memory locations.</a:t>
            </a:r>
            <a:endParaRPr lang="en-US" sz="1750" dirty="0"/>
          </a:p>
        </p:txBody>
      </p:sp>
      <p:sp>
        <p:nvSpPr>
          <p:cNvPr id="5" name="Text 3"/>
          <p:cNvSpPr/>
          <p:nvPr/>
        </p:nvSpPr>
        <p:spPr>
          <a:xfrm>
            <a:off x="5332928" y="3271361"/>
            <a:ext cx="3273028" cy="354330"/>
          </a:xfrm>
          <a:prstGeom prst="rect">
            <a:avLst/>
          </a:prstGeom>
          <a:noFill/>
        </p:spPr>
        <p:txBody>
          <a:bodyPr wrap="none" lIns="0" tIns="0" rIns="0" bIns="0" rtlCol="0" anchor="t"/>
          <a:lstStyle/>
          <a:p>
            <a:pPr marL="0" indent="0" algn="l">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Pseudorandom Numbers</a:t>
            </a:r>
            <a:endParaRPr lang="en-US" sz="2200" dirty="0"/>
          </a:p>
        </p:txBody>
      </p:sp>
      <p:sp>
        <p:nvSpPr>
          <p:cNvPr id="6" name="Text 4"/>
          <p:cNvSpPr/>
          <p:nvPr/>
        </p:nvSpPr>
        <p:spPr>
          <a:xfrm>
            <a:off x="5332928" y="3852505"/>
            <a:ext cx="3978116" cy="217741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linear congruential method generates pseudorandom numbers using the recursively defined function xn+1 = (axn + c) mod m, where m is the modulus, a is the multiplier, c is the increment, and x0 is the seed.</a:t>
            </a:r>
            <a:endParaRPr lang="en-US" sz="1750" dirty="0"/>
          </a:p>
        </p:txBody>
      </p:sp>
      <p:sp>
        <p:nvSpPr>
          <p:cNvPr id="7" name="Text 5"/>
          <p:cNvSpPr/>
          <p:nvPr/>
        </p:nvSpPr>
        <p:spPr>
          <a:xfrm>
            <a:off x="9872067" y="3271361"/>
            <a:ext cx="2835235" cy="354330"/>
          </a:xfrm>
          <a:prstGeom prst="rect">
            <a:avLst/>
          </a:prstGeom>
          <a:noFill/>
        </p:spPr>
        <p:txBody>
          <a:bodyPr wrap="none" lIns="0" tIns="0" rIns="0" bIns="0" rtlCol="0" anchor="t"/>
          <a:lstStyle/>
          <a:p>
            <a:pPr marL="0" indent="0" algn="l">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Check Digits</a:t>
            </a:r>
            <a:endParaRPr lang="en-US" sz="2200" dirty="0"/>
          </a:p>
        </p:txBody>
      </p:sp>
      <p:sp>
        <p:nvSpPr>
          <p:cNvPr id="8" name="Text 6"/>
          <p:cNvSpPr/>
          <p:nvPr/>
        </p:nvSpPr>
        <p:spPr>
          <a:xfrm>
            <a:off x="9872067" y="3852505"/>
            <a:ext cx="3978116" cy="2177415"/>
          </a:xfrm>
          <a:prstGeom prst="rect">
            <a:avLst/>
          </a:prstGeom>
          <a:noFill/>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Congruences are used to check for errors in digit strings. A check digit is calculated using a particular function and appended to the string. Parity check bits are used to detect errors in bit strings.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0902" y="785932"/>
            <a:ext cx="5532358" cy="691515"/>
          </a:xfrm>
          <a:prstGeom prst="rect">
            <a:avLst/>
          </a:prstGeom>
          <a:noFill/>
        </p:spPr>
        <p:txBody>
          <a:bodyPr wrap="none" lIns="0" tIns="0" rIns="0" bIns="0" rtlCol="0" anchor="t"/>
          <a:lstStyle/>
          <a:p>
            <a:pPr marL="0" indent="0" algn="l">
              <a:lnSpc>
                <a:spcPts val="5400"/>
              </a:lnSpc>
              <a:buNone/>
            </a:pPr>
            <a:r>
              <a:rPr lang="en-US" sz="4350" b="1" kern="0" spc="-131" dirty="0">
                <a:solidFill>
                  <a:srgbClr val="FFFFFF"/>
                </a:solidFill>
                <a:latin typeface="Inter Bold" pitchFamily="34" charset="0"/>
                <a:ea typeface="Inter Bold" pitchFamily="34" charset="-122"/>
                <a:cs typeface="Inter Bold" pitchFamily="34" charset="-120"/>
              </a:rPr>
              <a:t>Cryptography</a:t>
            </a:r>
            <a:endParaRPr lang="en-US" sz="4350" dirty="0"/>
          </a:p>
        </p:txBody>
      </p:sp>
      <p:sp>
        <p:nvSpPr>
          <p:cNvPr id="4" name="Shape 1"/>
          <p:cNvSpPr/>
          <p:nvPr/>
        </p:nvSpPr>
        <p:spPr>
          <a:xfrm>
            <a:off x="6260902" y="1809274"/>
            <a:ext cx="3686889" cy="3060621"/>
          </a:xfrm>
          <a:prstGeom prst="roundRect">
            <a:avLst>
              <a:gd name="adj" fmla="val 3037"/>
            </a:avLst>
          </a:prstGeom>
          <a:solidFill>
            <a:srgbClr val="110080"/>
          </a:solidFill>
          <a:ln w="7620">
            <a:solidFill>
              <a:srgbClr val="2A1999"/>
            </a:solidFill>
            <a:prstDash val="solid"/>
          </a:ln>
        </p:spPr>
      </p:sp>
      <p:sp>
        <p:nvSpPr>
          <p:cNvPr id="5" name="Text 2"/>
          <p:cNvSpPr/>
          <p:nvPr/>
        </p:nvSpPr>
        <p:spPr>
          <a:xfrm>
            <a:off x="6489740" y="2038112"/>
            <a:ext cx="2991922" cy="345638"/>
          </a:xfrm>
          <a:prstGeom prst="rect">
            <a:avLst/>
          </a:prstGeom>
          <a:noFill/>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Classical Cryptography</a:t>
            </a:r>
            <a:endParaRPr lang="en-US" sz="2150" dirty="0"/>
          </a:p>
        </p:txBody>
      </p:sp>
      <p:sp>
        <p:nvSpPr>
          <p:cNvPr id="6" name="Text 3"/>
          <p:cNvSpPr/>
          <p:nvPr/>
        </p:nvSpPr>
        <p:spPr>
          <a:xfrm>
            <a:off x="6489740" y="2516505"/>
            <a:ext cx="3229213" cy="2124551"/>
          </a:xfrm>
          <a:prstGeom prst="rect">
            <a:avLst/>
          </a:prstGeom>
          <a:noFill/>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Classical ciphers, such as the Caesar cipher and shift ciphers, involve replacing each letter with another letter. The Caesar cipher shifts each letter three letters forward in the alphabet.</a:t>
            </a:r>
            <a:endParaRPr lang="en-US" sz="1700" dirty="0"/>
          </a:p>
        </p:txBody>
      </p:sp>
      <p:sp>
        <p:nvSpPr>
          <p:cNvPr id="7" name="Shape 4"/>
          <p:cNvSpPr/>
          <p:nvPr/>
        </p:nvSpPr>
        <p:spPr>
          <a:xfrm>
            <a:off x="10169009" y="1809274"/>
            <a:ext cx="3686889" cy="3060621"/>
          </a:xfrm>
          <a:prstGeom prst="roundRect">
            <a:avLst>
              <a:gd name="adj" fmla="val 3037"/>
            </a:avLst>
          </a:prstGeom>
          <a:solidFill>
            <a:srgbClr val="110080"/>
          </a:solidFill>
          <a:ln w="7620">
            <a:solidFill>
              <a:srgbClr val="2A1999"/>
            </a:solidFill>
            <a:prstDash val="solid"/>
          </a:ln>
        </p:spPr>
      </p:sp>
      <p:sp>
        <p:nvSpPr>
          <p:cNvPr id="8" name="Text 5"/>
          <p:cNvSpPr/>
          <p:nvPr/>
        </p:nvSpPr>
        <p:spPr>
          <a:xfrm>
            <a:off x="10397847" y="2038112"/>
            <a:ext cx="2766179" cy="345638"/>
          </a:xfrm>
          <a:prstGeom prst="rect">
            <a:avLst/>
          </a:prstGeom>
          <a:noFill/>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Block Ciphers</a:t>
            </a:r>
            <a:endParaRPr lang="en-US" sz="2150" dirty="0"/>
          </a:p>
        </p:txBody>
      </p:sp>
      <p:sp>
        <p:nvSpPr>
          <p:cNvPr id="9" name="Text 6"/>
          <p:cNvSpPr/>
          <p:nvPr/>
        </p:nvSpPr>
        <p:spPr>
          <a:xfrm>
            <a:off x="10397847" y="2516505"/>
            <a:ext cx="3229213" cy="1770459"/>
          </a:xfrm>
          <a:prstGeom prst="rect">
            <a:avLst/>
          </a:prstGeom>
          <a:noFill/>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Block ciphers replace blocks of letters with other blocks of letters. A transposition cipher uses a permutation to encrypt blocks of letters.</a:t>
            </a:r>
            <a:endParaRPr lang="en-US" sz="1700" dirty="0"/>
          </a:p>
        </p:txBody>
      </p:sp>
      <p:sp>
        <p:nvSpPr>
          <p:cNvPr id="10" name="Shape 7"/>
          <p:cNvSpPr/>
          <p:nvPr/>
        </p:nvSpPr>
        <p:spPr>
          <a:xfrm>
            <a:off x="6260902" y="5091112"/>
            <a:ext cx="7594997" cy="2352437"/>
          </a:xfrm>
          <a:prstGeom prst="roundRect">
            <a:avLst>
              <a:gd name="adj" fmla="val 3951"/>
            </a:avLst>
          </a:prstGeom>
          <a:solidFill>
            <a:srgbClr val="110080"/>
          </a:solidFill>
          <a:ln w="7620">
            <a:solidFill>
              <a:srgbClr val="2A1999"/>
            </a:solidFill>
            <a:prstDash val="solid"/>
          </a:ln>
        </p:spPr>
      </p:sp>
      <p:sp>
        <p:nvSpPr>
          <p:cNvPr id="11" name="Text 8"/>
          <p:cNvSpPr/>
          <p:nvPr/>
        </p:nvSpPr>
        <p:spPr>
          <a:xfrm>
            <a:off x="6489740" y="5319951"/>
            <a:ext cx="2766179" cy="345638"/>
          </a:xfrm>
          <a:prstGeom prst="rect">
            <a:avLst/>
          </a:prstGeom>
          <a:noFill/>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Cryptosystems</a:t>
            </a:r>
            <a:endParaRPr lang="en-US" sz="2150" dirty="0"/>
          </a:p>
        </p:txBody>
      </p:sp>
      <p:sp>
        <p:nvSpPr>
          <p:cNvPr id="12" name="Text 9"/>
          <p:cNvSpPr/>
          <p:nvPr/>
        </p:nvSpPr>
        <p:spPr>
          <a:xfrm>
            <a:off x="6489740" y="5798344"/>
            <a:ext cx="7137321" cy="1416368"/>
          </a:xfrm>
          <a:prstGeom prst="rect">
            <a:avLst/>
          </a:prstGeom>
          <a:noFill/>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A cryptosystem is a five-tuple (P,C,K,E,D), where P is the set of plaintext strings, C is the set of ciphertext strings, K is the keyspace, E is the set of encryption functions, and D is the set of decryption functions.</a:t>
            </a:r>
            <a:endParaRPr 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9503" y="621030"/>
            <a:ext cx="7564993" cy="1409700"/>
          </a:xfrm>
          <a:prstGeom prst="rect">
            <a:avLst/>
          </a:prstGeom>
          <a:noFill/>
        </p:spPr>
        <p:txBody>
          <a:bodyPr wrap="square" lIns="0" tIns="0" rIns="0" bIns="0" rtlCol="0" anchor="t"/>
          <a:lstStyle/>
          <a:p>
            <a:pPr marL="0" indent="0" algn="l">
              <a:lnSpc>
                <a:spcPts val="5550"/>
              </a:lnSpc>
              <a:buNone/>
            </a:pPr>
            <a:r>
              <a:rPr lang="en-US" sz="4400" b="1" kern="0" spc="-133" dirty="0">
                <a:solidFill>
                  <a:srgbClr val="FFFFFF"/>
                </a:solidFill>
                <a:latin typeface="Inter Bold" pitchFamily="34" charset="0"/>
                <a:ea typeface="Inter Bold" pitchFamily="34" charset="-122"/>
                <a:cs typeface="Inter Bold" pitchFamily="34" charset="-120"/>
              </a:rPr>
              <a:t>Public Key Cryptography and Protocols</a:t>
            </a:r>
            <a:endParaRPr lang="en-US" sz="4400" dirty="0"/>
          </a:p>
        </p:txBody>
      </p:sp>
      <p:pic>
        <p:nvPicPr>
          <p:cNvPr id="4" name="Image 1" descr="preencoded.png"/>
          <p:cNvPicPr>
            <a:picLocks noChangeAspect="1"/>
          </p:cNvPicPr>
          <p:nvPr/>
        </p:nvPicPr>
        <p:blipFill>
          <a:blip r:embed="rId2"/>
          <a:stretch>
            <a:fillRect/>
          </a:stretch>
        </p:blipFill>
        <p:spPr>
          <a:xfrm>
            <a:off x="789503" y="2368987"/>
            <a:ext cx="563880" cy="563880"/>
          </a:xfrm>
          <a:prstGeom prst="rect">
            <a:avLst/>
          </a:prstGeom>
        </p:spPr>
      </p:pic>
      <p:sp>
        <p:nvSpPr>
          <p:cNvPr id="5" name="Text 1"/>
          <p:cNvSpPr/>
          <p:nvPr/>
        </p:nvSpPr>
        <p:spPr>
          <a:xfrm>
            <a:off x="789503" y="3158371"/>
            <a:ext cx="2296120" cy="704850"/>
          </a:xfrm>
          <a:prstGeom prst="rect">
            <a:avLst/>
          </a:prstGeom>
          <a:noFill/>
        </p:spPr>
        <p:txBody>
          <a:bodyPr wrap="squar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Public Key Cryptography</a:t>
            </a:r>
            <a:endParaRPr lang="en-US" sz="2200" dirty="0"/>
          </a:p>
        </p:txBody>
      </p:sp>
      <p:sp>
        <p:nvSpPr>
          <p:cNvPr id="6" name="Text 2"/>
          <p:cNvSpPr/>
          <p:nvPr/>
        </p:nvSpPr>
        <p:spPr>
          <a:xfrm>
            <a:off x="789503" y="3998476"/>
            <a:ext cx="2296120" cy="3609975"/>
          </a:xfrm>
          <a:prstGeom prst="rect">
            <a:avLst/>
          </a:prstGeom>
          <a:noFill/>
        </p:spPr>
        <p:txBody>
          <a:bodyPr wrap="square" lIns="0" tIns="0" rIns="0" bIns="0" rtlCol="0" anchor="t"/>
          <a:lstStyle/>
          <a:p>
            <a:pPr marL="0" indent="0" algn="l">
              <a:lnSpc>
                <a:spcPts val="2800"/>
              </a:lnSpc>
              <a:buNone/>
            </a:pPr>
            <a:r>
              <a:rPr lang="en-US" sz="1750" kern="0" spc="-36" dirty="0">
                <a:solidFill>
                  <a:srgbClr val="E5E0DF"/>
                </a:solidFill>
                <a:latin typeface="Inter" pitchFamily="34" charset="0"/>
                <a:ea typeface="Inter" pitchFamily="34" charset="-122"/>
                <a:cs typeface="Inter" pitchFamily="34" charset="-120"/>
              </a:rPr>
              <a:t>Public key cryptosystems allow anyone to send an encrypted message without needing a shared secret key. The RSA system is the most commonly used public key cryptosystem.</a:t>
            </a:r>
            <a:endParaRPr lang="en-US" sz="1750" dirty="0"/>
          </a:p>
        </p:txBody>
      </p:sp>
      <p:pic>
        <p:nvPicPr>
          <p:cNvPr id="7" name="Image 2" descr="preencoded.png"/>
          <p:cNvPicPr>
            <a:picLocks noChangeAspect="1"/>
          </p:cNvPicPr>
          <p:nvPr/>
        </p:nvPicPr>
        <p:blipFill>
          <a:blip r:embed="rId3"/>
          <a:stretch>
            <a:fillRect/>
          </a:stretch>
        </p:blipFill>
        <p:spPr>
          <a:xfrm>
            <a:off x="3423880" y="2368987"/>
            <a:ext cx="563880" cy="563880"/>
          </a:xfrm>
          <a:prstGeom prst="rect">
            <a:avLst/>
          </a:prstGeom>
        </p:spPr>
      </p:pic>
      <p:sp>
        <p:nvSpPr>
          <p:cNvPr id="8" name="Text 3"/>
          <p:cNvSpPr/>
          <p:nvPr/>
        </p:nvSpPr>
        <p:spPr>
          <a:xfrm>
            <a:off x="3423880" y="3158371"/>
            <a:ext cx="2296120" cy="35242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Key Exchange</a:t>
            </a:r>
            <a:endParaRPr lang="en-US" sz="2200" dirty="0"/>
          </a:p>
        </p:txBody>
      </p:sp>
      <p:sp>
        <p:nvSpPr>
          <p:cNvPr id="9" name="Text 4"/>
          <p:cNvSpPr/>
          <p:nvPr/>
        </p:nvSpPr>
        <p:spPr>
          <a:xfrm>
            <a:off x="3423880" y="3646051"/>
            <a:ext cx="2296120" cy="2887980"/>
          </a:xfrm>
          <a:prstGeom prst="rect">
            <a:avLst/>
          </a:prstGeom>
          <a:noFill/>
        </p:spPr>
        <p:txBody>
          <a:bodyPr wrap="square" lIns="0" tIns="0" rIns="0" bIns="0" rtlCol="0" anchor="t"/>
          <a:lstStyle/>
          <a:p>
            <a:pPr marL="0" indent="0" algn="l">
              <a:lnSpc>
                <a:spcPts val="2800"/>
              </a:lnSpc>
              <a:buNone/>
            </a:pPr>
            <a:r>
              <a:rPr lang="en-US" sz="1750" kern="0" spc="-36" dirty="0">
                <a:solidFill>
                  <a:srgbClr val="E5E0DF"/>
                </a:solidFill>
                <a:latin typeface="Inter" pitchFamily="34" charset="0"/>
                <a:ea typeface="Inter" pitchFamily="34" charset="-122"/>
                <a:cs typeface="Inter" pitchFamily="34" charset="-120"/>
              </a:rPr>
              <a:t>The Diffie-Hellman key agreement protocol allows two parties to exchange a secret key over an insecure channel without prior shared information.</a:t>
            </a:r>
            <a:endParaRPr lang="en-US" sz="1750" dirty="0"/>
          </a:p>
        </p:txBody>
      </p:sp>
      <p:pic>
        <p:nvPicPr>
          <p:cNvPr id="10" name="Image 3" descr="preencoded.png"/>
          <p:cNvPicPr>
            <a:picLocks noChangeAspect="1"/>
          </p:cNvPicPr>
          <p:nvPr/>
        </p:nvPicPr>
        <p:blipFill>
          <a:blip r:embed="rId4"/>
          <a:stretch>
            <a:fillRect/>
          </a:stretch>
        </p:blipFill>
        <p:spPr>
          <a:xfrm>
            <a:off x="6058257" y="2368987"/>
            <a:ext cx="563880" cy="563880"/>
          </a:xfrm>
          <a:prstGeom prst="rect">
            <a:avLst/>
          </a:prstGeom>
        </p:spPr>
      </p:pic>
      <p:sp>
        <p:nvSpPr>
          <p:cNvPr id="11" name="Text 5"/>
          <p:cNvSpPr/>
          <p:nvPr/>
        </p:nvSpPr>
        <p:spPr>
          <a:xfrm>
            <a:off x="6058257" y="3158371"/>
            <a:ext cx="2296239" cy="35242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Digital Signatures</a:t>
            </a:r>
            <a:endParaRPr lang="en-US" sz="2200" dirty="0"/>
          </a:p>
        </p:txBody>
      </p:sp>
      <p:sp>
        <p:nvSpPr>
          <p:cNvPr id="12" name="Text 6"/>
          <p:cNvSpPr/>
          <p:nvPr/>
        </p:nvSpPr>
        <p:spPr>
          <a:xfrm>
            <a:off x="6058257" y="3646051"/>
            <a:ext cx="2296239" cy="3609975"/>
          </a:xfrm>
          <a:prstGeom prst="rect">
            <a:avLst/>
          </a:prstGeom>
          <a:noFill/>
        </p:spPr>
        <p:txBody>
          <a:bodyPr wrap="square" lIns="0" tIns="0" rIns="0" bIns="0" rtlCol="0" anchor="t"/>
          <a:lstStyle/>
          <a:p>
            <a:pPr marL="0" indent="0" algn="l">
              <a:lnSpc>
                <a:spcPts val="2800"/>
              </a:lnSpc>
              <a:buNone/>
            </a:pPr>
            <a:r>
              <a:rPr lang="en-US" sz="1750" kern="0" spc="-36" dirty="0">
                <a:solidFill>
                  <a:srgbClr val="E5E0DF"/>
                </a:solidFill>
                <a:latin typeface="Inter" pitchFamily="34" charset="0"/>
                <a:ea typeface="Inter" pitchFamily="34" charset="-122"/>
                <a:cs typeface="Inter" pitchFamily="34" charset="-120"/>
              </a:rPr>
              <a:t>Digital signatures use cryptography to ensure that a message came from the purported sender. The RSA cryptosystem can be used to apply a digital signature to a message.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99278"/>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Examples: Modulo with positive numbers:</a:t>
            </a:r>
            <a:endParaRPr lang="en-US" sz="1750" dirty="0"/>
          </a:p>
        </p:txBody>
      </p:sp>
      <p:sp>
        <p:nvSpPr>
          <p:cNvPr id="3" name="Text 1"/>
          <p:cNvSpPr/>
          <p:nvPr/>
        </p:nvSpPr>
        <p:spPr>
          <a:xfrm>
            <a:off x="793790" y="3417332"/>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101 ÷ 11 = 9  remainder  2 101÷11=9 remainder 2 This means:</a:t>
            </a:r>
            <a:endParaRPr lang="en-US" sz="1750" dirty="0"/>
          </a:p>
        </p:txBody>
      </p:sp>
      <p:sp>
        <p:nvSpPr>
          <p:cNvPr id="4" name="Text 2"/>
          <p:cNvSpPr/>
          <p:nvPr/>
        </p:nvSpPr>
        <p:spPr>
          <a:xfrm>
            <a:off x="793790" y="4035385"/>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101=11×9+2 So, 101 m o d 11 = 2 </a:t>
            </a:r>
            <a:endParaRPr lang="en-US" sz="1750" dirty="0"/>
          </a:p>
        </p:txBody>
      </p:sp>
      <p:sp>
        <p:nvSpPr>
          <p:cNvPr id="5" name="Text 3"/>
          <p:cNvSpPr/>
          <p:nvPr/>
        </p:nvSpPr>
        <p:spPr>
          <a:xfrm>
            <a:off x="793790" y="4653439"/>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Modulo with negative numbers: − 11 ÷ 3 = − 4  remainder 1. This means:</a:t>
            </a:r>
            <a:endParaRPr lang="en-US" sz="1750" dirty="0"/>
          </a:p>
        </p:txBody>
      </p:sp>
      <p:sp>
        <p:nvSpPr>
          <p:cNvPr id="6" name="Text 4"/>
          <p:cNvSpPr/>
          <p:nvPr/>
        </p:nvSpPr>
        <p:spPr>
          <a:xfrm>
            <a:off x="793790" y="5271492"/>
            <a:ext cx="13042821" cy="362903"/>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− 11 = 3 × ( − 4 ) + 1 So, − 11 m o d 3 = 1</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9123" y="1016556"/>
            <a:ext cx="2139791" cy="267414"/>
          </a:xfrm>
          <a:prstGeom prst="rect">
            <a:avLst/>
          </a:prstGeom>
          <a:noFill/>
        </p:spPr>
        <p:txBody>
          <a:bodyPr wrap="none" lIns="0" tIns="0" rIns="0" bIns="0" rtlCol="0" anchor="t"/>
          <a:lstStyle/>
          <a:p>
            <a:pPr marL="0" indent="0" algn="l">
              <a:lnSpc>
                <a:spcPts val="2100"/>
              </a:lnSpc>
              <a:buNone/>
            </a:pPr>
            <a:r>
              <a:rPr lang="en-US" sz="1650" b="1" kern="0" spc="-51" dirty="0">
                <a:solidFill>
                  <a:srgbClr val="FFFFFF"/>
                </a:solidFill>
                <a:latin typeface="Inter Bold" pitchFamily="34" charset="0"/>
                <a:ea typeface="Inter Bold" pitchFamily="34" charset="-122"/>
                <a:cs typeface="Inter Bold" pitchFamily="34" charset="-120"/>
              </a:rPr>
              <a:t>Modular Arithmetic</a:t>
            </a:r>
            <a:endParaRPr lang="en-US" sz="1650" dirty="0"/>
          </a:p>
        </p:txBody>
      </p:sp>
      <p:sp>
        <p:nvSpPr>
          <p:cNvPr id="3" name="Text 1"/>
          <p:cNvSpPr/>
          <p:nvPr/>
        </p:nvSpPr>
        <p:spPr>
          <a:xfrm>
            <a:off x="599123" y="1626275"/>
            <a:ext cx="13432155" cy="273844"/>
          </a:xfrm>
          <a:prstGeom prst="rect">
            <a:avLst/>
          </a:prstGeom>
          <a:noFill/>
        </p:spPr>
        <p:txBody>
          <a:bodyPr wrap="none" lIns="0" tIns="0" rIns="0" bIns="0" rtlCol="0" anchor="t"/>
          <a:lstStyle/>
          <a:p>
            <a:pPr marL="0" indent="0" algn="l">
              <a:lnSpc>
                <a:spcPts val="2150"/>
              </a:lnSpc>
              <a:buNone/>
            </a:pPr>
            <a:r>
              <a:rPr lang="en-US" sz="1300" kern="0" spc="-27" dirty="0">
                <a:solidFill>
                  <a:srgbClr val="E5E0DF"/>
                </a:solidFill>
                <a:latin typeface="Inter" pitchFamily="34" charset="0"/>
                <a:ea typeface="Inter" pitchFamily="34" charset="-122"/>
                <a:cs typeface="Inter" pitchFamily="34" charset="-120"/>
              </a:rPr>
              <a:t>a ≡ b (mod m) if and only if m∣(a−b). This means that a and b have the same remainder when divided by m. For example, 17≡5(mod6) since 17−5=12 is divisible by 6.</a:t>
            </a:r>
            <a:endParaRPr lang="en-US" sz="1300" dirty="0"/>
          </a:p>
        </p:txBody>
      </p:sp>
      <p:sp>
        <p:nvSpPr>
          <p:cNvPr id="4" name="Text 2"/>
          <p:cNvSpPr/>
          <p:nvPr/>
        </p:nvSpPr>
        <p:spPr>
          <a:xfrm>
            <a:off x="599123" y="2092643"/>
            <a:ext cx="13432155" cy="273844"/>
          </a:xfrm>
          <a:prstGeom prst="rect">
            <a:avLst/>
          </a:prstGeom>
          <a:noFill/>
        </p:spPr>
        <p:txBody>
          <a:bodyPr wrap="none" lIns="0" tIns="0" rIns="0" bIns="0" rtlCol="0" anchor="t"/>
          <a:lstStyle/>
          <a:p>
            <a:pPr marL="0" indent="0" algn="l">
              <a:lnSpc>
                <a:spcPts val="2150"/>
              </a:lnSpc>
              <a:buNone/>
            </a:pPr>
            <a:r>
              <a:rPr lang="en-US" sz="1300" kern="0" spc="-27" dirty="0">
                <a:solidFill>
                  <a:srgbClr val="E5E0DF"/>
                </a:solidFill>
                <a:latin typeface="Inter" pitchFamily="34" charset="0"/>
                <a:ea typeface="Inter" pitchFamily="34" charset="-122"/>
                <a:cs typeface="Inter" pitchFamily="34" charset="-120"/>
              </a:rPr>
              <a:t>If a ≡ b (mod m) and c ≡ d (mod m), then a + c ≡ b + d (mod m) and ac ≡ bd (mod m).</a:t>
            </a:r>
            <a:endParaRPr lang="en-US" sz="1300" dirty="0"/>
          </a:p>
        </p:txBody>
      </p:sp>
      <p:sp>
        <p:nvSpPr>
          <p:cNvPr id="5" name="Text 3"/>
          <p:cNvSpPr/>
          <p:nvPr/>
        </p:nvSpPr>
        <p:spPr>
          <a:xfrm>
            <a:off x="599123" y="2559010"/>
            <a:ext cx="13432155" cy="273844"/>
          </a:xfrm>
          <a:prstGeom prst="rect">
            <a:avLst/>
          </a:prstGeom>
          <a:noFill/>
        </p:spPr>
        <p:txBody>
          <a:bodyPr wrap="none" lIns="0" tIns="0" rIns="0" bIns="0" rtlCol="0" anchor="t"/>
          <a:lstStyle/>
          <a:p>
            <a:pPr marL="0" indent="0" algn="l">
              <a:lnSpc>
                <a:spcPts val="2150"/>
              </a:lnSpc>
              <a:buNone/>
            </a:pPr>
            <a:r>
              <a:rPr lang="en-US" sz="1300" b="1" i="1" kern="0" spc="-27" dirty="0">
                <a:solidFill>
                  <a:srgbClr val="E5E0DF"/>
                </a:solidFill>
                <a:latin typeface="Inter" pitchFamily="34" charset="0"/>
                <a:ea typeface="Inter" pitchFamily="34" charset="-122"/>
                <a:cs typeface="Inter" pitchFamily="34" charset="-120"/>
              </a:rPr>
              <a:t>THEOREM</a:t>
            </a:r>
            <a:endParaRPr lang="en-US" sz="1300" dirty="0"/>
          </a:p>
        </p:txBody>
      </p:sp>
      <p:sp>
        <p:nvSpPr>
          <p:cNvPr id="6" name="Text 4"/>
          <p:cNvSpPr/>
          <p:nvPr/>
        </p:nvSpPr>
        <p:spPr>
          <a:xfrm>
            <a:off x="599123" y="3025378"/>
            <a:ext cx="13432155" cy="547688"/>
          </a:xfrm>
          <a:prstGeom prst="rect">
            <a:avLst/>
          </a:prstGeom>
          <a:noFill/>
        </p:spPr>
        <p:txBody>
          <a:bodyPr wrap="square" lIns="0" tIns="0" rIns="0" bIns="0" rtlCol="0" anchor="t"/>
          <a:lstStyle/>
          <a:p>
            <a:pPr marL="0" indent="0" algn="l">
              <a:lnSpc>
                <a:spcPts val="2150"/>
              </a:lnSpc>
              <a:buNone/>
            </a:pPr>
            <a:r>
              <a:rPr lang="en-US" sz="1300" kern="0" spc="-27" dirty="0">
                <a:solidFill>
                  <a:srgbClr val="E5E0DF"/>
                </a:solidFill>
                <a:latin typeface="Inter" pitchFamily="34" charset="0"/>
                <a:ea typeface="Inter" pitchFamily="34" charset="-122"/>
                <a:cs typeface="Inter" pitchFamily="34" charset="-120"/>
              </a:rPr>
              <a:t>Let m be a positive integer. If a ≡ b (mod m) and c ≡ d (mod m), then a + c ≡ b + d (mod m) and ac ≡ bd (mod m). Proof: We use a direct proof. Because a ≡ b (mod m) and c ≡ d (mod m), by the Theorem above there are integers s and t with b = a + sm and d = c + tm. Hence, b + d = (a + sm) + (c + tm) = (a + c)</a:t>
            </a:r>
            <a:endParaRPr lang="en-US" sz="1300" dirty="0"/>
          </a:p>
        </p:txBody>
      </p:sp>
      <p:sp>
        <p:nvSpPr>
          <p:cNvPr id="7" name="Text 5"/>
          <p:cNvSpPr/>
          <p:nvPr/>
        </p:nvSpPr>
        <p:spPr>
          <a:xfrm>
            <a:off x="599123" y="3765590"/>
            <a:ext cx="13432155" cy="273844"/>
          </a:xfrm>
          <a:prstGeom prst="rect">
            <a:avLst/>
          </a:prstGeom>
          <a:noFill/>
        </p:spPr>
        <p:txBody>
          <a:bodyPr wrap="none" lIns="0" tIns="0" rIns="0" bIns="0" rtlCol="0" anchor="t"/>
          <a:lstStyle/>
          <a:p>
            <a:pPr marL="342900" indent="-342900" algn="l">
              <a:lnSpc>
                <a:spcPts val="2150"/>
              </a:lnSpc>
              <a:buSzPct val="100000"/>
              <a:buChar char="•"/>
            </a:pPr>
            <a:r>
              <a:rPr lang="en-US" sz="1300" kern="0" spc="-27" dirty="0">
                <a:solidFill>
                  <a:srgbClr val="E5E0DF"/>
                </a:solidFill>
                <a:latin typeface="Inter" pitchFamily="34" charset="0"/>
                <a:ea typeface="Inter" pitchFamily="34" charset="-122"/>
                <a:cs typeface="Inter" pitchFamily="34" charset="-120"/>
              </a:rPr>
              <a:t>m(s + t) and bd = (a + sm)(c + tm) = ac + m(at + cs + stm). Hence, a + c ≡ b + d (mod m) and ac ≡ bd (mod m). </a:t>
            </a:r>
            <a:endParaRPr lang="en-US" sz="1300" dirty="0"/>
          </a:p>
        </p:txBody>
      </p:sp>
      <p:sp>
        <p:nvSpPr>
          <p:cNvPr id="8" name="Text 6"/>
          <p:cNvSpPr/>
          <p:nvPr/>
        </p:nvSpPr>
        <p:spPr>
          <a:xfrm>
            <a:off x="599123" y="4099322"/>
            <a:ext cx="13432155" cy="273844"/>
          </a:xfrm>
          <a:prstGeom prst="rect">
            <a:avLst/>
          </a:prstGeom>
          <a:noFill/>
        </p:spPr>
        <p:txBody>
          <a:bodyPr wrap="none" lIns="0" tIns="0" rIns="0" bIns="0" rtlCol="0" anchor="t"/>
          <a:lstStyle/>
          <a:p>
            <a:pPr marL="342900" indent="-342900" algn="l">
              <a:lnSpc>
                <a:spcPts val="2150"/>
              </a:lnSpc>
              <a:buSzPct val="100000"/>
              <a:buChar char="•"/>
            </a:pPr>
            <a:r>
              <a:rPr lang="en-US" sz="1300" kern="0" spc="-27" dirty="0">
                <a:solidFill>
                  <a:srgbClr val="E5E0DF"/>
                </a:solidFill>
                <a:latin typeface="Inter" pitchFamily="34" charset="0"/>
                <a:ea typeface="Inter" pitchFamily="34" charset="-122"/>
                <a:cs typeface="Inter" pitchFamily="34" charset="-120"/>
              </a:rPr>
              <a:t>EXAMPLE Because 7 ≡ 2 (mod 5) and 11 ≡ 1 (mod 5), it follows from Theorem  that 18 = 7 + 11 ≡ 2 + 1 = 3 (mod 5) and that 77 = 7 ⋅ 11 ≡ 2 ⋅ 1 = 2 (mod 5). </a:t>
            </a:r>
            <a:endParaRPr lang="en-US" sz="1300" dirty="0"/>
          </a:p>
        </p:txBody>
      </p:sp>
      <p:pic>
        <p:nvPicPr>
          <p:cNvPr id="9" name="Image 0" descr="preencoded.png"/>
          <p:cNvPicPr>
            <a:picLocks noChangeAspect="1"/>
          </p:cNvPicPr>
          <p:nvPr/>
        </p:nvPicPr>
        <p:blipFill>
          <a:blip r:embed="rId1"/>
          <a:stretch>
            <a:fillRect/>
          </a:stretch>
        </p:blipFill>
        <p:spPr>
          <a:xfrm>
            <a:off x="599123" y="4565690"/>
            <a:ext cx="13432155" cy="951428"/>
          </a:xfrm>
          <a:prstGeom prst="rect">
            <a:avLst/>
          </a:prstGeom>
        </p:spPr>
      </p:pic>
      <p:sp>
        <p:nvSpPr>
          <p:cNvPr id="10" name="Text 7"/>
          <p:cNvSpPr/>
          <p:nvPr/>
        </p:nvSpPr>
        <p:spPr>
          <a:xfrm>
            <a:off x="599123" y="5752386"/>
            <a:ext cx="13432155" cy="273844"/>
          </a:xfrm>
          <a:prstGeom prst="rect">
            <a:avLst/>
          </a:prstGeom>
          <a:noFill/>
        </p:spPr>
        <p:txBody>
          <a:bodyPr wrap="none" lIns="0" tIns="0" rIns="0" bIns="0" rtlCol="0" anchor="t"/>
          <a:lstStyle/>
          <a:p>
            <a:pPr marL="342900" indent="-342900" algn="l">
              <a:lnSpc>
                <a:spcPts val="2150"/>
              </a:lnSpc>
              <a:buSzPct val="100000"/>
              <a:buChar char="•"/>
            </a:pPr>
            <a:r>
              <a:rPr lang="en-US" sz="1300" kern="0" spc="-27" dirty="0">
                <a:solidFill>
                  <a:srgbClr val="E5E0DF"/>
                </a:solidFill>
                <a:latin typeface="Inter" pitchFamily="34" charset="0"/>
                <a:ea typeface="Inter" pitchFamily="34" charset="-122"/>
                <a:cs typeface="Inter" pitchFamily="34" charset="-120"/>
              </a:rPr>
              <a:t>Corollary 2 Let m be a positive integer and let a and b be integers. Then (a + b) mod m = ((a mod m) + (b mod m)) mod m and ab mod m = ((a mod m)(b mod m)) mod m. </a:t>
            </a:r>
            <a:endParaRPr lang="en-US" sz="1300" dirty="0"/>
          </a:p>
        </p:txBody>
      </p:sp>
      <p:pic>
        <p:nvPicPr>
          <p:cNvPr id="11" name="Image 1" descr="preencoded.png"/>
          <p:cNvPicPr>
            <a:picLocks noChangeAspect="1"/>
          </p:cNvPicPr>
          <p:nvPr/>
        </p:nvPicPr>
        <p:blipFill>
          <a:blip r:embed="rId2"/>
          <a:stretch>
            <a:fillRect/>
          </a:stretch>
        </p:blipFill>
        <p:spPr>
          <a:xfrm>
            <a:off x="599123" y="6218753"/>
            <a:ext cx="13432155" cy="9514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610094"/>
            <a:ext cx="13042821" cy="1088708"/>
          </a:xfrm>
          <a:prstGeom prst="rect">
            <a:avLst/>
          </a:prstGeom>
          <a:noFill/>
        </p:spPr>
        <p:txBody>
          <a:bodyPr wrap="square" lIns="0" tIns="0" rIns="0" bIns="0" rtlCol="0" anchor="t"/>
          <a:lstStyle/>
          <a:p>
            <a:pPr marL="342900" indent="-342900" algn="l">
              <a:lnSpc>
                <a:spcPts val="2850"/>
              </a:lnSpc>
              <a:buSzPct val="100000"/>
              <a:buChar char="•"/>
            </a:pPr>
            <a:r>
              <a:rPr lang="en-US" sz="1750" b="1" i="1" kern="0" spc="-36" dirty="0">
                <a:solidFill>
                  <a:srgbClr val="E5E0DF"/>
                </a:solidFill>
                <a:latin typeface="Inter" pitchFamily="34" charset="0"/>
                <a:ea typeface="Inter" pitchFamily="34" charset="-122"/>
                <a:cs typeface="Inter" pitchFamily="34" charset="-120"/>
              </a:rPr>
              <a:t>We must be careful working with congruences. Some properties we may expect to be true are not valid. For example, if ac ≡ bc (mod m), the congruence a ≡ b (mod m) may be false. Similarly, if a ≡ b (mod m) and c ≡ d (mod m), the congruence ac ≡ bd (mod m) may be false.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026093"/>
            <a:ext cx="13042821" cy="725805"/>
          </a:xfrm>
          <a:prstGeom prst="rect">
            <a:avLst/>
          </a:prstGeom>
          <a:noFill/>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Proof: By the deﬁnitions of mod m and of congruence modulo m, we know that a ≡ (a mod m) (mod m) and b ≡ (b mod m) (mod m). Hence, Theorem 5 tells us that a + b ≡ (a mod m) + (b mod m) (mod m) and ab ≡ (a mod m)(b mod m) (mod m).</a:t>
            </a:r>
            <a:endParaRPr lang="en-US" sz="1750" dirty="0"/>
          </a:p>
        </p:txBody>
      </p:sp>
      <p:sp>
        <p:nvSpPr>
          <p:cNvPr id="3" name="Text 1"/>
          <p:cNvSpPr/>
          <p:nvPr/>
        </p:nvSpPr>
        <p:spPr>
          <a:xfrm>
            <a:off x="793790" y="3831193"/>
            <a:ext cx="13042821" cy="1451610"/>
          </a:xfrm>
          <a:prstGeom prst="rect">
            <a:avLst/>
          </a:prstGeom>
          <a:noFill/>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EXAMPLE Find the value of (193 mod 31)4 mod 23. Solution: To compute (193 mod 31)4 mod 23, we will ﬁrst evaluate 193 mod 31. Be- cause 193 = 6859 and 6859 = 221 ⋅ 31 + 8, we have 193 mod 31 = 6859 mod 31 = 8. So, (193 mod 31)4 mod 23 = 84 mod 23. Next, note that 84 = 4096. Because 4096 = 178 ⋅ 23 + 2, we have 4096 mod 23 = 2. Hence, 3 (19 mod 31)4 mod 23 = 2.</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2361" y="624126"/>
            <a:ext cx="5660112" cy="707469"/>
          </a:xfrm>
          <a:prstGeom prst="rect">
            <a:avLst/>
          </a:prstGeom>
          <a:noFill/>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Arithmetic Modulo m</a:t>
            </a:r>
            <a:endParaRPr lang="en-US" sz="4450" dirty="0"/>
          </a:p>
        </p:txBody>
      </p:sp>
      <p:pic>
        <p:nvPicPr>
          <p:cNvPr id="3" name="Image 0" descr="preencoded.png"/>
          <p:cNvPicPr>
            <a:picLocks noChangeAspect="1"/>
          </p:cNvPicPr>
          <p:nvPr/>
        </p:nvPicPr>
        <p:blipFill>
          <a:blip r:embed="rId1"/>
          <a:stretch>
            <a:fillRect/>
          </a:stretch>
        </p:blipFill>
        <p:spPr>
          <a:xfrm>
            <a:off x="792361" y="1784390"/>
            <a:ext cx="1131927" cy="1358384"/>
          </a:xfrm>
          <a:prstGeom prst="rect">
            <a:avLst/>
          </a:prstGeom>
        </p:spPr>
      </p:pic>
      <p:sp>
        <p:nvSpPr>
          <p:cNvPr id="4" name="Text 1"/>
          <p:cNvSpPr/>
          <p:nvPr/>
        </p:nvSpPr>
        <p:spPr>
          <a:xfrm>
            <a:off x="2263854" y="2010728"/>
            <a:ext cx="2829997" cy="35373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Definition</a:t>
            </a:r>
            <a:endParaRPr lang="en-US" sz="2200" dirty="0"/>
          </a:p>
        </p:txBody>
      </p:sp>
      <p:sp>
        <p:nvSpPr>
          <p:cNvPr id="5" name="Text 2"/>
          <p:cNvSpPr/>
          <p:nvPr/>
        </p:nvSpPr>
        <p:spPr>
          <a:xfrm>
            <a:off x="2263854" y="2500193"/>
            <a:ext cx="11574185" cy="362307"/>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Arithmetic operations on Zm, the set of nonnegative integers less than m: {0, 1, ..., m−1}</a:t>
            </a:r>
            <a:endParaRPr lang="en-US" sz="1750" dirty="0"/>
          </a:p>
        </p:txBody>
      </p:sp>
      <p:pic>
        <p:nvPicPr>
          <p:cNvPr id="6" name="Image 1" descr="preencoded.png"/>
          <p:cNvPicPr>
            <a:picLocks noChangeAspect="1"/>
          </p:cNvPicPr>
          <p:nvPr/>
        </p:nvPicPr>
        <p:blipFill>
          <a:blip r:embed="rId2"/>
          <a:stretch>
            <a:fillRect/>
          </a:stretch>
        </p:blipFill>
        <p:spPr>
          <a:xfrm>
            <a:off x="792361" y="3142774"/>
            <a:ext cx="1131927" cy="1358384"/>
          </a:xfrm>
          <a:prstGeom prst="rect">
            <a:avLst/>
          </a:prstGeom>
        </p:spPr>
      </p:pic>
      <p:sp>
        <p:nvSpPr>
          <p:cNvPr id="7" name="Text 3"/>
          <p:cNvSpPr/>
          <p:nvPr/>
        </p:nvSpPr>
        <p:spPr>
          <a:xfrm>
            <a:off x="2263854" y="3369112"/>
            <a:ext cx="2829997" cy="35373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Addition Modulo m</a:t>
            </a:r>
            <a:endParaRPr lang="en-US" sz="2200" dirty="0"/>
          </a:p>
        </p:txBody>
      </p:sp>
      <p:sp>
        <p:nvSpPr>
          <p:cNvPr id="8" name="Text 4"/>
          <p:cNvSpPr/>
          <p:nvPr/>
        </p:nvSpPr>
        <p:spPr>
          <a:xfrm>
            <a:off x="2263854" y="3858578"/>
            <a:ext cx="11574185" cy="362307"/>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 +m b = (a + b) mod m, where the addition on the right-hand side is ordinary integer addition</a:t>
            </a:r>
            <a:endParaRPr lang="en-US" sz="1750" dirty="0"/>
          </a:p>
        </p:txBody>
      </p:sp>
      <p:pic>
        <p:nvPicPr>
          <p:cNvPr id="9" name="Image 2" descr="preencoded.png"/>
          <p:cNvPicPr>
            <a:picLocks noChangeAspect="1"/>
          </p:cNvPicPr>
          <p:nvPr/>
        </p:nvPicPr>
        <p:blipFill>
          <a:blip r:embed="rId3"/>
          <a:stretch>
            <a:fillRect/>
          </a:stretch>
        </p:blipFill>
        <p:spPr>
          <a:xfrm>
            <a:off x="792361" y="4501158"/>
            <a:ext cx="1131927" cy="1358384"/>
          </a:xfrm>
          <a:prstGeom prst="rect">
            <a:avLst/>
          </a:prstGeom>
        </p:spPr>
      </p:pic>
      <p:sp>
        <p:nvSpPr>
          <p:cNvPr id="10" name="Text 5"/>
          <p:cNvSpPr/>
          <p:nvPr/>
        </p:nvSpPr>
        <p:spPr>
          <a:xfrm>
            <a:off x="2263854" y="4727496"/>
            <a:ext cx="3134320" cy="35373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Multiplication Modulo m</a:t>
            </a:r>
            <a:endParaRPr lang="en-US" sz="2200" dirty="0"/>
          </a:p>
        </p:txBody>
      </p:sp>
      <p:sp>
        <p:nvSpPr>
          <p:cNvPr id="11" name="Text 6"/>
          <p:cNvSpPr/>
          <p:nvPr/>
        </p:nvSpPr>
        <p:spPr>
          <a:xfrm>
            <a:off x="2263854" y="5216962"/>
            <a:ext cx="11574185" cy="362307"/>
          </a:xfrm>
          <a:prstGeom prst="rect">
            <a:avLst/>
          </a:prstGeom>
          <a:noFill/>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 ⋅m b = (a ⋅ b) mod m, where the multiplication on the right-hand side is ordinary integer multiplication</a:t>
            </a:r>
            <a:endParaRPr lang="en-US" sz="1750" dirty="0"/>
          </a:p>
        </p:txBody>
      </p:sp>
      <p:pic>
        <p:nvPicPr>
          <p:cNvPr id="12" name="Image 3" descr="preencoded.png"/>
          <p:cNvPicPr>
            <a:picLocks noChangeAspect="1"/>
          </p:cNvPicPr>
          <p:nvPr/>
        </p:nvPicPr>
        <p:blipFill>
          <a:blip r:embed="rId4"/>
          <a:stretch>
            <a:fillRect/>
          </a:stretch>
        </p:blipFill>
        <p:spPr>
          <a:xfrm>
            <a:off x="792361" y="5859542"/>
            <a:ext cx="1131927" cy="1745933"/>
          </a:xfrm>
          <a:prstGeom prst="rect">
            <a:avLst/>
          </a:prstGeom>
        </p:spPr>
      </p:pic>
      <p:sp>
        <p:nvSpPr>
          <p:cNvPr id="13" name="Text 7"/>
          <p:cNvSpPr/>
          <p:nvPr/>
        </p:nvSpPr>
        <p:spPr>
          <a:xfrm>
            <a:off x="2263854" y="6085880"/>
            <a:ext cx="2829997" cy="353735"/>
          </a:xfrm>
          <a:prstGeom prst="rect">
            <a:avLst/>
          </a:prstGeom>
          <a:noFill/>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Properties</a:t>
            </a:r>
            <a:endParaRPr lang="en-US" sz="2200" dirty="0"/>
          </a:p>
        </p:txBody>
      </p:sp>
      <p:sp>
        <p:nvSpPr>
          <p:cNvPr id="14" name="Text 8"/>
          <p:cNvSpPr/>
          <p:nvPr/>
        </p:nvSpPr>
        <p:spPr>
          <a:xfrm>
            <a:off x="2263854" y="6575346"/>
            <a:ext cx="11574185" cy="362307"/>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Closure: If a and b belong to Zm, then a +m b and a ⋅m b belong to Zm</a:t>
            </a:r>
            <a:endParaRPr lang="en-US" sz="1750" dirty="0"/>
          </a:p>
        </p:txBody>
      </p:sp>
      <p:sp>
        <p:nvSpPr>
          <p:cNvPr id="15" name="Text 9"/>
          <p:cNvSpPr/>
          <p:nvPr/>
        </p:nvSpPr>
        <p:spPr>
          <a:xfrm>
            <a:off x="2263854" y="7016829"/>
            <a:ext cx="11574185" cy="362307"/>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Associativity, Commutativity, Identity elements, Additive inverses, Distributivity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0812" y="815816"/>
            <a:ext cx="13068776" cy="1070848"/>
          </a:xfrm>
          <a:prstGeom prst="rect">
            <a:avLst/>
          </a:prstGeom>
          <a:noFill/>
        </p:spPr>
        <p:txBody>
          <a:bodyPr wrap="square" lIns="0" tIns="0" rIns="0" bIns="0" rtlCol="0" anchor="t"/>
          <a:lstStyle/>
          <a:p>
            <a:pPr marL="0" indent="0" algn="l">
              <a:lnSpc>
                <a:spcPts val="2800"/>
              </a:lnSpc>
              <a:buNone/>
            </a:pPr>
            <a:r>
              <a:rPr lang="en-US" sz="1750" kern="0" spc="-35" dirty="0">
                <a:solidFill>
                  <a:srgbClr val="E5E0DF"/>
                </a:solidFill>
                <a:latin typeface="Inter" pitchFamily="34" charset="0"/>
                <a:ea typeface="Inter" pitchFamily="34" charset="-122"/>
                <a:cs typeface="Inter" pitchFamily="34" charset="-120"/>
              </a:rPr>
              <a:t>Use the deﬁnition of addition and multiplication in Zm to ﬁnd 7 +11 9 and 7 ⋅11 9. Solution: Using the deﬁnition of addition modulo 11, we ﬁnd that 7 +11 9 = (7 + 9) mod 11 = 16 mod 11 = 5, and 7 ⋅11 9 = (7 ⋅ 9) mod 11 = 63 mod 11 = 8. Hence, 7 +11 9 = 5 and 7 ⋅11 9 = 8. </a:t>
            </a:r>
            <a:endParaRPr lang="en-US" sz="1750" dirty="0"/>
          </a:p>
        </p:txBody>
      </p:sp>
      <p:sp>
        <p:nvSpPr>
          <p:cNvPr id="3" name="Text 1"/>
          <p:cNvSpPr/>
          <p:nvPr/>
        </p:nvSpPr>
        <p:spPr>
          <a:xfrm>
            <a:off x="780812" y="2137648"/>
            <a:ext cx="13068776" cy="713899"/>
          </a:xfrm>
          <a:prstGeom prst="rect">
            <a:avLst/>
          </a:prstGeom>
          <a:noFill/>
        </p:spPr>
        <p:txBody>
          <a:bodyPr wrap="square" lIns="0" tIns="0" rIns="0" bIns="0" rtlCol="0" anchor="t"/>
          <a:lstStyle/>
          <a:p>
            <a:pPr marL="0" indent="0" algn="l">
              <a:lnSpc>
                <a:spcPts val="2800"/>
              </a:lnSpc>
              <a:buNone/>
            </a:pPr>
            <a:r>
              <a:rPr lang="en-US" sz="1750" kern="0" spc="-35" dirty="0">
                <a:solidFill>
                  <a:srgbClr val="E5E0DF"/>
                </a:solidFill>
                <a:latin typeface="Inter" pitchFamily="34" charset="0"/>
                <a:ea typeface="Inter" pitchFamily="34" charset="-122"/>
                <a:cs typeface="Inter" pitchFamily="34" charset="-120"/>
              </a:rPr>
              <a:t>The operations +m and ⋅m satisfy many of the same properties of ordinary addition and multiplication of integers. In particular, they satisfy these properties:</a:t>
            </a:r>
            <a:endParaRPr lang="en-US" sz="1750" dirty="0"/>
          </a:p>
        </p:txBody>
      </p:sp>
      <p:pic>
        <p:nvPicPr>
          <p:cNvPr id="4" name="Image 0" descr="preencoded.png"/>
          <p:cNvPicPr>
            <a:picLocks noChangeAspect="1"/>
          </p:cNvPicPr>
          <p:nvPr/>
        </p:nvPicPr>
        <p:blipFill>
          <a:blip r:embed="rId1"/>
          <a:stretch>
            <a:fillRect/>
          </a:stretch>
        </p:blipFill>
        <p:spPr>
          <a:xfrm>
            <a:off x="780812" y="3102531"/>
            <a:ext cx="13068776" cy="1235393"/>
          </a:xfrm>
          <a:prstGeom prst="rect">
            <a:avLst/>
          </a:prstGeom>
        </p:spPr>
      </p:pic>
      <p:sp>
        <p:nvSpPr>
          <p:cNvPr id="5" name="Text 2"/>
          <p:cNvSpPr/>
          <p:nvPr/>
        </p:nvSpPr>
        <p:spPr>
          <a:xfrm>
            <a:off x="780812" y="4644628"/>
            <a:ext cx="13068776" cy="1427798"/>
          </a:xfrm>
          <a:prstGeom prst="rect">
            <a:avLst/>
          </a:prstGeom>
          <a:noFill/>
        </p:spPr>
        <p:txBody>
          <a:bodyPr wrap="square" lIns="0" tIns="0" rIns="0" bIns="0" rtlCol="0" anchor="t"/>
          <a:lstStyle/>
          <a:p>
            <a:pPr marL="0" indent="0" algn="l">
              <a:lnSpc>
                <a:spcPts val="2800"/>
              </a:lnSpc>
              <a:buNone/>
            </a:pPr>
            <a:r>
              <a:rPr lang="en-US" sz="1750" kern="0" spc="-35" dirty="0">
                <a:solidFill>
                  <a:srgbClr val="E5E0DF"/>
                </a:solidFill>
                <a:latin typeface="Inter" pitchFamily="34" charset="0"/>
                <a:ea typeface="Inter" pitchFamily="34" charset="-122"/>
                <a:cs typeface="Inter" pitchFamily="34" charset="-120"/>
              </a:rPr>
              <a:t>These properties follow from the properties we have developed for congruences and remainders modulo m, together with the properties of integers. Note that we have listed the property that every element of Zm has an additive inverse, but no analogous property for multiplicative inverses has been included. This is because multiplicative inverses do not always exist modulo m. For instance, there is no multiplicative inverse of 2 modulo 6, as the reader can verify.</a:t>
            </a:r>
            <a:endParaRPr lang="en-US" sz="1750" dirty="0"/>
          </a:p>
        </p:txBody>
      </p:sp>
      <p:pic>
        <p:nvPicPr>
          <p:cNvPr id="6" name="Image 1" descr="preencoded.png"/>
          <p:cNvPicPr>
            <a:picLocks noChangeAspect="1"/>
          </p:cNvPicPr>
          <p:nvPr/>
        </p:nvPicPr>
        <p:blipFill>
          <a:blip r:embed="rId2"/>
          <a:stretch>
            <a:fillRect/>
          </a:stretch>
        </p:blipFill>
        <p:spPr>
          <a:xfrm>
            <a:off x="780812" y="6323409"/>
            <a:ext cx="13068776" cy="1235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00989"/>
            <a:ext cx="13042821" cy="725805"/>
          </a:xfrm>
          <a:prstGeom prst="rect">
            <a:avLst/>
          </a:prstGeom>
          <a:noFill/>
        </p:spPr>
        <p:txBody>
          <a:bodyPr wrap="square" lIns="0" tIns="0" rIns="0" bIns="0" rtlCol="0" anchor="t"/>
          <a:lstStyle/>
          <a:p>
            <a:pPr marL="0" indent="0" algn="l">
              <a:lnSpc>
                <a:spcPts val="2850"/>
              </a:lnSpc>
              <a:buNone/>
            </a:pPr>
            <a:r>
              <a:rPr lang="en-US" sz="1750" b="1" i="1" kern="0" spc="-36" dirty="0">
                <a:solidFill>
                  <a:srgbClr val="E5E0DF"/>
                </a:solidFill>
                <a:latin typeface="Inter" pitchFamily="34" charset="0"/>
                <a:ea typeface="Inter" pitchFamily="34" charset="-122"/>
                <a:cs typeface="Inter" pitchFamily="34" charset="-120"/>
              </a:rPr>
              <a:t>Closure </a:t>
            </a:r>
            <a:r>
              <a:rPr lang="en-US" sz="1750" kern="0" spc="-36" dirty="0">
                <a:solidFill>
                  <a:srgbClr val="E5E0DF"/>
                </a:solidFill>
                <a:latin typeface="Inter" pitchFamily="34" charset="0"/>
                <a:ea typeface="Inter" pitchFamily="34" charset="-122"/>
                <a:cs typeface="Inter" pitchFamily="34" charset="-120"/>
              </a:rPr>
              <a:t>If a and b belong to Zm , then a +m b and a ⋅m b belong to Zm . Associativity If a, b, and c belong to Zm , then (a +m b) +m c = a +m (b +m c) and (a ⋅m b) ⋅m c = a ⋅m (b ⋅m c). </a:t>
            </a:r>
            <a:endParaRPr lang="en-US" sz="1750" dirty="0"/>
          </a:p>
        </p:txBody>
      </p:sp>
      <p:sp>
        <p:nvSpPr>
          <p:cNvPr id="3" name="Text 1"/>
          <p:cNvSpPr/>
          <p:nvPr/>
        </p:nvSpPr>
        <p:spPr>
          <a:xfrm>
            <a:off x="793790" y="3181945"/>
            <a:ext cx="13042821" cy="1088708"/>
          </a:xfrm>
          <a:prstGeom prst="rect">
            <a:avLst/>
          </a:prstGeom>
          <a:noFill/>
        </p:spPr>
        <p:txBody>
          <a:bodyPr wrap="square" lIns="0" tIns="0" rIns="0" bIns="0" rtlCol="0" anchor="t"/>
          <a:lstStyle/>
          <a:p>
            <a:pPr marL="0" indent="0" algn="l">
              <a:lnSpc>
                <a:spcPts val="2850"/>
              </a:lnSpc>
              <a:buNone/>
            </a:pPr>
            <a:r>
              <a:rPr lang="en-US" sz="1750" b="1" i="1" kern="0" spc="-36" dirty="0">
                <a:solidFill>
                  <a:srgbClr val="E5E0DF"/>
                </a:solidFill>
                <a:latin typeface="Inter" pitchFamily="34" charset="0"/>
                <a:ea typeface="Inter" pitchFamily="34" charset="-122"/>
                <a:cs typeface="Inter" pitchFamily="34" charset="-120"/>
              </a:rPr>
              <a:t>Commutativity</a:t>
            </a:r>
            <a:r>
              <a:rPr lang="en-US" sz="1750" kern="0" spc="-36" dirty="0">
                <a:solidFill>
                  <a:srgbClr val="E5E0DF"/>
                </a:solidFill>
                <a:latin typeface="Inter" pitchFamily="34" charset="0"/>
                <a:ea typeface="Inter" pitchFamily="34" charset="-122"/>
                <a:cs typeface="Inter" pitchFamily="34" charset="-120"/>
              </a:rPr>
              <a:t> If a and b belong to Zm , then a +m b = b +m a and a ⋅m b = b ⋅m a. Identity elements The elements 0 and 1 are identity elements for addition and multiplication modulo m, respectively. That is, if a belongs to Zm , then a +m 0 = 0 +m a = a and a ⋅m 1 = 1 ⋅m a = a. </a:t>
            </a:r>
            <a:endParaRPr lang="en-US" sz="1750" dirty="0"/>
          </a:p>
        </p:txBody>
      </p:sp>
      <p:sp>
        <p:nvSpPr>
          <p:cNvPr id="4" name="Text 2"/>
          <p:cNvSpPr/>
          <p:nvPr/>
        </p:nvSpPr>
        <p:spPr>
          <a:xfrm>
            <a:off x="793790" y="4525804"/>
            <a:ext cx="13042821" cy="725805"/>
          </a:xfrm>
          <a:prstGeom prst="rect">
            <a:avLst/>
          </a:prstGeom>
          <a:noFill/>
        </p:spPr>
        <p:txBody>
          <a:bodyPr wrap="square" lIns="0" tIns="0" rIns="0" bIns="0" rtlCol="0" anchor="t"/>
          <a:lstStyle/>
          <a:p>
            <a:pPr marL="0" indent="0" algn="l">
              <a:lnSpc>
                <a:spcPts val="2850"/>
              </a:lnSpc>
              <a:buNone/>
            </a:pPr>
            <a:r>
              <a:rPr lang="en-US" sz="1750" b="1" i="1" kern="0" spc="-36" dirty="0">
                <a:solidFill>
                  <a:srgbClr val="E5E0DF"/>
                </a:solidFill>
                <a:latin typeface="Inter" pitchFamily="34" charset="0"/>
                <a:ea typeface="Inter" pitchFamily="34" charset="-122"/>
                <a:cs typeface="Inter" pitchFamily="34" charset="-120"/>
              </a:rPr>
              <a:t>Additive inverses</a:t>
            </a:r>
            <a:r>
              <a:rPr lang="en-US" sz="1750" kern="0" spc="-36" dirty="0">
                <a:solidFill>
                  <a:srgbClr val="E5E0DF"/>
                </a:solidFill>
                <a:latin typeface="Inter" pitchFamily="34" charset="0"/>
                <a:ea typeface="Inter" pitchFamily="34" charset="-122"/>
                <a:cs typeface="Inter" pitchFamily="34" charset="-120"/>
              </a:rPr>
              <a:t> If a ≠ 0 belongs to Zm , then m − a is an additive inverse of a modulo m and 0 is its own additive inverse. That is, a +m (m − a) = 0 and 0 +m 0 = 0.</a:t>
            </a:r>
            <a:endParaRPr lang="en-US" sz="1750" dirty="0"/>
          </a:p>
        </p:txBody>
      </p:sp>
      <p:sp>
        <p:nvSpPr>
          <p:cNvPr id="5" name="Text 3"/>
          <p:cNvSpPr/>
          <p:nvPr/>
        </p:nvSpPr>
        <p:spPr>
          <a:xfrm>
            <a:off x="793790" y="5506760"/>
            <a:ext cx="13042821" cy="725805"/>
          </a:xfrm>
          <a:prstGeom prst="rect">
            <a:avLst/>
          </a:prstGeom>
          <a:noFill/>
        </p:spPr>
        <p:txBody>
          <a:bodyPr wrap="square" lIns="0" tIns="0" rIns="0" bIns="0" rtlCol="0" anchor="t"/>
          <a:lstStyle/>
          <a:p>
            <a:pPr marL="0" indent="0" algn="l">
              <a:lnSpc>
                <a:spcPts val="2850"/>
              </a:lnSpc>
              <a:buNone/>
            </a:pPr>
            <a:r>
              <a:rPr lang="en-US" sz="1750" b="1" i="1" kern="0" spc="-36" dirty="0">
                <a:solidFill>
                  <a:srgbClr val="E5E0DF"/>
                </a:solidFill>
                <a:latin typeface="Inter" pitchFamily="34" charset="0"/>
                <a:ea typeface="Inter" pitchFamily="34" charset="-122"/>
                <a:cs typeface="Inter" pitchFamily="34" charset="-120"/>
              </a:rPr>
              <a:t>Distributivity</a:t>
            </a:r>
            <a:r>
              <a:rPr lang="en-US" sz="1750" kern="0" spc="-36" dirty="0">
                <a:solidFill>
                  <a:srgbClr val="E5E0DF"/>
                </a:solidFill>
                <a:latin typeface="Inter" pitchFamily="34" charset="0"/>
                <a:ea typeface="Inter" pitchFamily="34" charset="-122"/>
                <a:cs typeface="Inter" pitchFamily="34" charset="-120"/>
              </a:rPr>
              <a:t> If a, b, and c belong to Zm , then a ⋅m (b +m c) = (a ⋅m b) +m (a ⋅m c) and (a +m b) ⋅m c = (a ⋅m c) +m (b ⋅m c).</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17431</Words>
  <Application>WPS Presentation</Application>
  <PresentationFormat>On-screen Show (16:9)</PresentationFormat>
  <Paragraphs>286</Paragraphs>
  <Slides>26</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SimSun</vt:lpstr>
      <vt:lpstr>Wingdings</vt:lpstr>
      <vt:lpstr>DejaVu Sans</vt:lpstr>
      <vt:lpstr>Inter Bold</vt:lpstr>
      <vt:lpstr>C059</vt:lpstr>
      <vt:lpstr>Inter Bold</vt:lpstr>
      <vt:lpstr>Inter Bold</vt:lpstr>
      <vt:lpstr>Inter</vt:lpstr>
      <vt:lpstr>Inter</vt:lpstr>
      <vt:lpstr>Inter</vt:lpstr>
      <vt:lpstr>Calibri</vt:lpstr>
      <vt:lpstr>Microsoft YaHei</vt:lpstr>
      <vt:lpstr>Droid Sans Fallback</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vince</cp:lastModifiedBy>
  <cp:revision>2</cp:revision>
  <dcterms:created xsi:type="dcterms:W3CDTF">2025-04-03T21:28:16Z</dcterms:created>
  <dcterms:modified xsi:type="dcterms:W3CDTF">2025-04-03T21:28:16Z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